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61" r:id="rId5"/>
    <p:sldId id="270" r:id="rId6"/>
    <p:sldId id="272" r:id="rId7"/>
    <p:sldId id="273" r:id="rId8"/>
    <p:sldId id="274" r:id="rId9"/>
    <p:sldId id="271" r:id="rId10"/>
    <p:sldId id="275" r:id="rId11"/>
    <p:sldId id="276" r:id="rId12"/>
    <p:sldId id="277" r:id="rId13"/>
    <p:sldId id="264" r:id="rId14"/>
    <p:sldId id="278" r:id="rId15"/>
    <p:sldId id="283" r:id="rId16"/>
    <p:sldId id="280" r:id="rId17"/>
    <p:sldId id="279" r:id="rId18"/>
    <p:sldId id="284" r:id="rId19"/>
    <p:sldId id="267" r:id="rId20"/>
    <p:sldId id="282" r:id="rId21"/>
    <p:sldId id="285" r:id="rId22"/>
    <p:sldId id="287" r:id="rId23"/>
    <p:sldId id="288" r:id="rId24"/>
    <p:sldId id="268" r:id="rId25"/>
    <p:sldId id="289" r:id="rId26"/>
    <p:sldId id="2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D4FE"/>
    <a:srgbClr val="0B6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34" autoAdjust="0"/>
  </p:normalViewPr>
  <p:slideViewPr>
    <p:cSldViewPr snapToGrid="0">
      <p:cViewPr>
        <p:scale>
          <a:sx n="75" d="100"/>
          <a:sy n="75" d="100"/>
        </p:scale>
        <p:origin x="708" y="3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73CE2-40D9-4EE8-8422-490598396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37D476-A770-4E8C-9E6D-49C3ED67C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D4EE3-15C8-48E0-A567-E3E497A2F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6A15-0135-43A8-89B3-A4D9FAB3D801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8E378-CFE2-4E9A-AE53-2D6B83DB7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03FED-DAAD-4A4E-A9FB-16727F6A1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3AA52-29BB-4F4B-BFF1-49BBD92F8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6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B1375-22EA-4D74-82DE-14A341D51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79D69F-12F0-4189-834B-2D3ECE85AA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DE370-6AF7-49F2-A399-0932C0FA5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6A15-0135-43A8-89B3-A4D9FAB3D801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6C3B0-E0D0-4944-B3E6-81EE0FFB0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B8E1A-A4A4-4995-AD7D-F672D833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3AA52-29BB-4F4B-BFF1-49BBD92F8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2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040C7C-960C-4620-AA0F-1B3F925002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A11702-ACC2-411E-AE76-A8606B395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333E7-199C-437A-9A17-F8EDCD9DC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6A15-0135-43A8-89B3-A4D9FAB3D801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E9D2D-3658-4277-A7D8-C906EF1D7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8595B-2826-40D4-BD2D-4396AC94B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3AA52-29BB-4F4B-BFF1-49BBD92F8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59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B3B59-978C-4CF7-A337-16BE603D6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725BC-9E70-4E63-83D0-41A4B0092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95B3F-D7E9-4CAB-9D55-A8F021DA7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6A15-0135-43A8-89B3-A4D9FAB3D801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B94DF-167F-4E32-8E87-5BB8712D5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B91F2-87C2-4CE5-B7DC-C4F1D04D6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3AA52-29BB-4F4B-BFF1-49BBD92F8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78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CB418-3B87-40E8-85ED-23A763AF1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D44AA9-D682-45E4-AC5D-9804A1A33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8EAB7-14EC-4669-AFAE-DD3A13FCE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6A15-0135-43A8-89B3-A4D9FAB3D801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D725E-9EDC-43FE-A0EA-9D96EBF9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69075-46E6-4A79-A863-3664B6FA7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3AA52-29BB-4F4B-BFF1-49BBD92F8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00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80011-8E06-4CEC-8AC6-D11740683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57DE5-207A-4514-B789-924BDA2C4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DB6C7-3800-4A33-9848-6B81F500C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795E7-E1AA-42A1-9D0D-FA0CECF1F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6A15-0135-43A8-89B3-A4D9FAB3D801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C90058-088F-4D40-A01E-A27742B78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8E29D-AD20-49CF-B44D-F858A88A6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3AA52-29BB-4F4B-BFF1-49BBD92F8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6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E099A-3FC2-42B5-8D12-4F006C8DC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F88B5F-E7CD-4672-BE56-762B7A0D6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59034-9B5E-48EF-B29C-3F0A5D469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510E1C-8455-4B09-BA17-10E9EE1AE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208FB4-AC87-468C-BD23-610CFCAAC3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0EB87-1A6F-4BD1-B324-56AB6DF21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6A15-0135-43A8-89B3-A4D9FAB3D801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2D4497-4989-4409-B175-663CE8BA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158C0-01EB-41C0-BD56-BF4AF5E0A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3AA52-29BB-4F4B-BFF1-49BBD92F8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46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8AF24-2367-495F-A2F8-A4F98E967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7A5761-6E41-4239-A858-DE3DDD38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6A15-0135-43A8-89B3-A4D9FAB3D801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0E0B8B-1CE0-454A-A9A8-24DA341AA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C384B-0E95-4E9E-BC56-E73694F3D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3AA52-29BB-4F4B-BFF1-49BBD92F8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8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B51141-5293-42D5-967A-480A2F147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6A15-0135-43A8-89B3-A4D9FAB3D801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A235BF-6556-47A2-9CEF-7997F263C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2B9F2-1FCE-40A8-9855-7E8F350A0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3AA52-29BB-4F4B-BFF1-49BBD92F8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0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8E127-1703-4D72-AF5D-A97D4D18F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604CF-D315-4037-AEE0-CCF770845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E4347C-1D24-4A05-B63B-3ED56A9C1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5296C9-310B-4CA2-B1EC-9A3B09430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6A15-0135-43A8-89B3-A4D9FAB3D801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48211-19E8-4DF5-8812-23045D5C2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7363AC-1ED5-42C6-8403-23763E138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3AA52-29BB-4F4B-BFF1-49BBD92F8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00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EF382-BB01-47CF-9774-2F8C2B822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873D70-1077-40FA-B8D9-45E47E82D5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8D712B-E585-42B9-BF00-2553F6ACE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9D6CF0-D331-4206-9583-5E84F4EF3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6A15-0135-43A8-89B3-A4D9FAB3D801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70EAE-93BB-4C6F-8D15-A63D4F6DC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34E89-947A-4423-9BFE-56496F578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3AA52-29BB-4F4B-BFF1-49BBD92F8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28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1BA380-AE2E-4B83-B340-3A18C988B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EDEF7-2091-4B4D-A29E-C861B6C3D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EC1D4-E06E-4F91-8336-07821C3BB9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86A15-0135-43A8-89B3-A4D9FAB3D801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CC78-DD2C-49E7-8A50-E8A2B3EC30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FC031-8EEF-4E4B-A07C-3E209C527E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3AA52-29BB-4F4B-BFF1-49BBD92F8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41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2457F0-0361-476B-9826-732A0720EF4D}"/>
              </a:ext>
            </a:extLst>
          </p:cNvPr>
          <p:cNvSpPr txBox="1"/>
          <p:nvPr/>
        </p:nvSpPr>
        <p:spPr>
          <a:xfrm>
            <a:off x="1827691" y="2459504"/>
            <a:ext cx="85366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Navigating the</a:t>
            </a:r>
            <a:br>
              <a:rPr lang="en-US" sz="6000" dirty="0"/>
            </a:br>
            <a:r>
              <a:rPr lang="en-US" sz="6000" dirty="0"/>
              <a:t>Main Data Page</a:t>
            </a:r>
          </a:p>
        </p:txBody>
      </p:sp>
    </p:spTree>
    <p:extLst>
      <p:ext uri="{BB962C8B-B14F-4D97-AF65-F5344CB8AC3E}">
        <p14:creationId xmlns:p14="http://schemas.microsoft.com/office/powerpoint/2010/main" val="3907461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2457F0-0361-476B-9826-732A0720EF4D}"/>
              </a:ext>
            </a:extLst>
          </p:cNvPr>
          <p:cNvSpPr txBox="1"/>
          <p:nvPr/>
        </p:nvSpPr>
        <p:spPr>
          <a:xfrm>
            <a:off x="1827691" y="2459504"/>
            <a:ext cx="85366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Understanding the Single Sample Page</a:t>
            </a:r>
          </a:p>
        </p:txBody>
      </p:sp>
    </p:spTree>
    <p:extLst>
      <p:ext uri="{BB962C8B-B14F-4D97-AF65-F5344CB8AC3E}">
        <p14:creationId xmlns:p14="http://schemas.microsoft.com/office/powerpoint/2010/main" val="2811541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07B69B-AD7F-4454-8514-C355FC8E8E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97" r="31287" b="8497"/>
          <a:stretch/>
        </p:blipFill>
        <p:spPr>
          <a:xfrm>
            <a:off x="4748314" y="582706"/>
            <a:ext cx="3752662" cy="569258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B333E33-FD0D-47A7-AA62-D9C9ABA6F748}"/>
              </a:ext>
            </a:extLst>
          </p:cNvPr>
          <p:cNvGrpSpPr/>
          <p:nvPr/>
        </p:nvGrpSpPr>
        <p:grpSpPr>
          <a:xfrm>
            <a:off x="1285085" y="548662"/>
            <a:ext cx="2475716" cy="5583281"/>
            <a:chOff x="6831890" y="548662"/>
            <a:chExt cx="2475716" cy="55832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74859ED-7C38-4E35-A0AB-19751E8BCC21}"/>
                </a:ext>
              </a:extLst>
            </p:cNvPr>
            <p:cNvSpPr txBox="1"/>
            <p:nvPr/>
          </p:nvSpPr>
          <p:spPr>
            <a:xfrm>
              <a:off x="6831890" y="548662"/>
              <a:ext cx="24757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Standard Sample Name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0C7FA19-C896-4E53-9ACA-A104CC906315}"/>
                </a:ext>
              </a:extLst>
            </p:cNvPr>
            <p:cNvSpPr txBox="1"/>
            <p:nvPr/>
          </p:nvSpPr>
          <p:spPr>
            <a:xfrm>
              <a:off x="6831890" y="954914"/>
              <a:ext cx="24757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Study  &amp; General Information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A803CE-FB07-44B0-9815-BF4EBE25E510}"/>
                </a:ext>
              </a:extLst>
            </p:cNvPr>
            <p:cNvSpPr txBox="1"/>
            <p:nvPr/>
          </p:nvSpPr>
          <p:spPr>
            <a:xfrm>
              <a:off x="6831890" y="1336841"/>
              <a:ext cx="24757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Links to download interaction</a:t>
              </a:r>
              <a:br>
                <a:rPr lang="en-US" sz="1200" dirty="0"/>
              </a:br>
              <a:r>
                <a:rPr lang="en-US" sz="1200" dirty="0"/>
                <a:t>level data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EC1E7FD-DF7C-483A-876F-3DD089EF8E54}"/>
                </a:ext>
              </a:extLst>
            </p:cNvPr>
            <p:cNvSpPr txBox="1"/>
            <p:nvPr/>
          </p:nvSpPr>
          <p:spPr>
            <a:xfrm>
              <a:off x="6831890" y="2085035"/>
              <a:ext cx="24757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Table for FC Loops and links to</a:t>
              </a:r>
              <a:br>
                <a:rPr lang="en-US" sz="1200" dirty="0"/>
              </a:br>
              <a:r>
                <a:rPr lang="en-US" sz="1200" dirty="0"/>
                <a:t>download the raw loop files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DCEC2D8-6E60-4474-9B0F-D15F20097940}"/>
                </a:ext>
              </a:extLst>
            </p:cNvPr>
            <p:cNvSpPr txBox="1"/>
            <p:nvPr/>
          </p:nvSpPr>
          <p:spPr>
            <a:xfrm>
              <a:off x="6831890" y="3259352"/>
              <a:ext cx="24757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Table for FH Loops and links to</a:t>
              </a:r>
              <a:br>
                <a:rPr lang="en-US" sz="1200" dirty="0"/>
              </a:br>
              <a:r>
                <a:rPr lang="en-US" sz="1200" dirty="0"/>
                <a:t>download the raw loop files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E3EC9AA-28E6-40B8-828E-A6C228D82F8F}"/>
                </a:ext>
              </a:extLst>
            </p:cNvPr>
            <p:cNvSpPr txBox="1"/>
            <p:nvPr/>
          </p:nvSpPr>
          <p:spPr>
            <a:xfrm>
              <a:off x="6831890" y="4437016"/>
              <a:ext cx="24757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Table for </a:t>
              </a:r>
              <a:r>
                <a:rPr lang="en-US" sz="1200" dirty="0" err="1"/>
                <a:t>HiCCUPS</a:t>
              </a:r>
              <a:r>
                <a:rPr lang="en-US" sz="1200" dirty="0"/>
                <a:t> Loops and links to</a:t>
              </a:r>
              <a:br>
                <a:rPr lang="en-US" sz="1200" dirty="0"/>
              </a:br>
              <a:r>
                <a:rPr lang="en-US" sz="1200" dirty="0"/>
                <a:t>download the raw loop files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8BA03E-DB20-431D-AE9D-1CEF3A27DDE0}"/>
                </a:ext>
              </a:extLst>
            </p:cNvPr>
            <p:cNvSpPr txBox="1"/>
            <p:nvPr/>
          </p:nvSpPr>
          <p:spPr>
            <a:xfrm>
              <a:off x="6831890" y="5185727"/>
              <a:ext cx="24757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Table for </a:t>
              </a:r>
              <a:r>
                <a:rPr lang="en-US" sz="1200" dirty="0" err="1"/>
                <a:t>ChIP</a:t>
              </a:r>
              <a:r>
                <a:rPr lang="en-US" sz="1200" dirty="0"/>
                <a:t>-seq Peaks and links to</a:t>
              </a:r>
              <a:br>
                <a:rPr lang="en-US" sz="1200" dirty="0"/>
              </a:br>
              <a:r>
                <a:rPr lang="en-US" sz="1200" dirty="0"/>
                <a:t>download the raw peak files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D9C6BB1-6908-47D1-92B8-BE9AE3C83853}"/>
                </a:ext>
              </a:extLst>
            </p:cNvPr>
            <p:cNvSpPr txBox="1"/>
            <p:nvPr/>
          </p:nvSpPr>
          <p:spPr>
            <a:xfrm>
              <a:off x="6831890" y="5670278"/>
              <a:ext cx="24757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Table for FH  Peaks and links to</a:t>
              </a:r>
              <a:br>
                <a:rPr lang="en-US" sz="1200" dirty="0"/>
              </a:br>
              <a:r>
                <a:rPr lang="en-US" sz="1200" dirty="0"/>
                <a:t>download the raw peak files</a:t>
              </a:r>
            </a:p>
          </p:txBody>
        </p:sp>
      </p:grp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9E17C22D-EBFB-4854-B6DC-908FA850DB58}"/>
              </a:ext>
            </a:extLst>
          </p:cNvPr>
          <p:cNvSpPr/>
          <p:nvPr/>
        </p:nvSpPr>
        <p:spPr>
          <a:xfrm>
            <a:off x="3825223" y="661573"/>
            <a:ext cx="731520" cy="1053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690C5234-BC38-4B61-8480-6EFEF36779B5}"/>
              </a:ext>
            </a:extLst>
          </p:cNvPr>
          <p:cNvSpPr/>
          <p:nvPr/>
        </p:nvSpPr>
        <p:spPr>
          <a:xfrm>
            <a:off x="3825223" y="1052069"/>
            <a:ext cx="731520" cy="1053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13932EBC-57DD-4F84-BE05-3D23346B2195}"/>
              </a:ext>
            </a:extLst>
          </p:cNvPr>
          <p:cNvSpPr/>
          <p:nvPr/>
        </p:nvSpPr>
        <p:spPr>
          <a:xfrm>
            <a:off x="3825223" y="1440689"/>
            <a:ext cx="731520" cy="1053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77699B69-A212-48B8-8164-FB34BA341C02}"/>
              </a:ext>
            </a:extLst>
          </p:cNvPr>
          <p:cNvSpPr/>
          <p:nvPr/>
        </p:nvSpPr>
        <p:spPr>
          <a:xfrm>
            <a:off x="3825223" y="2172209"/>
            <a:ext cx="731520" cy="1053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5B36776B-6442-49F6-84BF-0336BF87DF9E}"/>
              </a:ext>
            </a:extLst>
          </p:cNvPr>
          <p:cNvSpPr/>
          <p:nvPr/>
        </p:nvSpPr>
        <p:spPr>
          <a:xfrm>
            <a:off x="3825223" y="3315209"/>
            <a:ext cx="731520" cy="1053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2F60C65D-3FB7-4E66-97E2-FBE8D40C12A2}"/>
              </a:ext>
            </a:extLst>
          </p:cNvPr>
          <p:cNvSpPr/>
          <p:nvPr/>
        </p:nvSpPr>
        <p:spPr>
          <a:xfrm>
            <a:off x="3825223" y="4519169"/>
            <a:ext cx="731520" cy="1053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1B50EDAE-3EDD-4229-ADF0-AE4DF9974E37}"/>
              </a:ext>
            </a:extLst>
          </p:cNvPr>
          <p:cNvSpPr/>
          <p:nvPr/>
        </p:nvSpPr>
        <p:spPr>
          <a:xfrm>
            <a:off x="3825223" y="5253737"/>
            <a:ext cx="731520" cy="1053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67FB75E7-140C-438A-9127-5B0A4E1330B2}"/>
              </a:ext>
            </a:extLst>
          </p:cNvPr>
          <p:cNvSpPr/>
          <p:nvPr/>
        </p:nvSpPr>
        <p:spPr>
          <a:xfrm>
            <a:off x="3825223" y="5747513"/>
            <a:ext cx="731520" cy="1053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96E140-57ED-4C83-995B-76DCE6D591CD}"/>
              </a:ext>
            </a:extLst>
          </p:cNvPr>
          <p:cNvSpPr txBox="1"/>
          <p:nvPr/>
        </p:nvSpPr>
        <p:spPr>
          <a:xfrm>
            <a:off x="9182421" y="2967335"/>
            <a:ext cx="2223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Basic Single</a:t>
            </a:r>
            <a:br>
              <a:rPr lang="en-US" b="1" dirty="0"/>
            </a:br>
            <a:r>
              <a:rPr lang="en-US" b="1" dirty="0"/>
              <a:t>Sample Page</a:t>
            </a:r>
            <a:br>
              <a:rPr lang="en-US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69756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374859ED-7C38-4E35-A0AB-19751E8BCC21}"/>
              </a:ext>
            </a:extLst>
          </p:cNvPr>
          <p:cNvSpPr txBox="1"/>
          <p:nvPr/>
        </p:nvSpPr>
        <p:spPr>
          <a:xfrm>
            <a:off x="-155" y="477542"/>
            <a:ext cx="2475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cytoscapeJS</a:t>
            </a:r>
            <a:r>
              <a:rPr lang="en-US" sz="1200" dirty="0"/>
              <a:t> powered network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C7FA19-C896-4E53-9ACA-A104CC906315}"/>
              </a:ext>
            </a:extLst>
          </p:cNvPr>
          <p:cNvSpPr txBox="1"/>
          <p:nvPr/>
        </p:nvSpPr>
        <p:spPr>
          <a:xfrm>
            <a:off x="-155" y="2356994"/>
            <a:ext cx="2475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Table of community</a:t>
            </a:r>
            <a:br>
              <a:rPr lang="en-US" sz="1200" dirty="0"/>
            </a:br>
            <a:r>
              <a:rPr lang="en-US" sz="1200" dirty="0"/>
              <a:t>detection results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A803CE-FB07-44B0-9815-BF4EBE25E510}"/>
              </a:ext>
            </a:extLst>
          </p:cNvPr>
          <p:cNvSpPr txBox="1"/>
          <p:nvPr/>
        </p:nvSpPr>
        <p:spPr>
          <a:xfrm>
            <a:off x="-155" y="5380521"/>
            <a:ext cx="2475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Filtering buttons for</a:t>
            </a:r>
            <a:br>
              <a:rPr lang="en-US" sz="1200" dirty="0"/>
            </a:br>
            <a:r>
              <a:rPr lang="en-US" sz="1200" dirty="0"/>
              <a:t>table above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9E17C22D-EBFB-4854-B6DC-908FA850DB58}"/>
              </a:ext>
            </a:extLst>
          </p:cNvPr>
          <p:cNvSpPr/>
          <p:nvPr/>
        </p:nvSpPr>
        <p:spPr>
          <a:xfrm>
            <a:off x="2539983" y="590453"/>
            <a:ext cx="731520" cy="1053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690C5234-BC38-4B61-8480-6EFEF36779B5}"/>
              </a:ext>
            </a:extLst>
          </p:cNvPr>
          <p:cNvSpPr/>
          <p:nvPr/>
        </p:nvSpPr>
        <p:spPr>
          <a:xfrm>
            <a:off x="2539983" y="2454149"/>
            <a:ext cx="731520" cy="1053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13932EBC-57DD-4F84-BE05-3D23346B2195}"/>
              </a:ext>
            </a:extLst>
          </p:cNvPr>
          <p:cNvSpPr/>
          <p:nvPr/>
        </p:nvSpPr>
        <p:spPr>
          <a:xfrm>
            <a:off x="2539983" y="5484369"/>
            <a:ext cx="731520" cy="1053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96E140-57ED-4C83-995B-76DCE6D591CD}"/>
              </a:ext>
            </a:extLst>
          </p:cNvPr>
          <p:cNvSpPr txBox="1"/>
          <p:nvPr/>
        </p:nvSpPr>
        <p:spPr>
          <a:xfrm>
            <a:off x="9182421" y="2967335"/>
            <a:ext cx="2223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Single Sample Pages with the Community Detection Module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F01559-2A54-4892-ABD3-3766C9E08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888" b="5112"/>
          <a:stretch/>
        </p:blipFill>
        <p:spPr>
          <a:xfrm>
            <a:off x="3459480" y="489908"/>
            <a:ext cx="5163740" cy="57405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568D8D3-13E7-424A-9464-D9BE021C24E1}"/>
              </a:ext>
            </a:extLst>
          </p:cNvPr>
          <p:cNvSpPr/>
          <p:nvPr/>
        </p:nvSpPr>
        <p:spPr>
          <a:xfrm>
            <a:off x="3500120" y="533400"/>
            <a:ext cx="4546600" cy="19207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550973-5976-40C1-8B45-A3275822BED6}"/>
              </a:ext>
            </a:extLst>
          </p:cNvPr>
          <p:cNvSpPr/>
          <p:nvPr/>
        </p:nvSpPr>
        <p:spPr>
          <a:xfrm>
            <a:off x="3500120" y="2454148"/>
            <a:ext cx="4546600" cy="2783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E0E94D8-2074-4424-A730-C9190A9AC3D0}"/>
              </a:ext>
            </a:extLst>
          </p:cNvPr>
          <p:cNvSpPr/>
          <p:nvPr/>
        </p:nvSpPr>
        <p:spPr>
          <a:xfrm>
            <a:off x="3500120" y="5237478"/>
            <a:ext cx="4546600" cy="9448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8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2457F0-0361-476B-9826-732A0720EF4D}"/>
              </a:ext>
            </a:extLst>
          </p:cNvPr>
          <p:cNvSpPr txBox="1"/>
          <p:nvPr/>
        </p:nvSpPr>
        <p:spPr>
          <a:xfrm>
            <a:off x="1827691" y="2459504"/>
            <a:ext cx="8536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Accessing SGL Results</a:t>
            </a:r>
          </a:p>
        </p:txBody>
      </p:sp>
    </p:spTree>
    <p:extLst>
      <p:ext uri="{BB962C8B-B14F-4D97-AF65-F5344CB8AC3E}">
        <p14:creationId xmlns:p14="http://schemas.microsoft.com/office/powerpoint/2010/main" val="2543358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D596E140-57ED-4C83-995B-76DCE6D591CD}"/>
              </a:ext>
            </a:extLst>
          </p:cNvPr>
          <p:cNvSpPr txBox="1"/>
          <p:nvPr/>
        </p:nvSpPr>
        <p:spPr>
          <a:xfrm>
            <a:off x="9182421" y="2967335"/>
            <a:ext cx="222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Access via the main 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7E7232-0C2F-46FE-A1A5-3E5C98719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39" y="446485"/>
            <a:ext cx="7635240" cy="59650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0084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D596E140-57ED-4C83-995B-76DCE6D591CD}"/>
              </a:ext>
            </a:extLst>
          </p:cNvPr>
          <p:cNvSpPr txBox="1"/>
          <p:nvPr/>
        </p:nvSpPr>
        <p:spPr>
          <a:xfrm>
            <a:off x="2466977" y="1802639"/>
            <a:ext cx="222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Tools </a:t>
            </a:r>
            <a:r>
              <a:rPr lang="en-US" dirty="0">
                <a:sym typeface="Wingdings" panose="05000000000000000000" pitchFamily="2" charset="2"/>
              </a:rPr>
              <a:t> GWAS SGLs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A13A17-8F8C-4C76-9CBD-E40DDF4D6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337" y="2402519"/>
            <a:ext cx="10331326" cy="31299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592DC7-FD1B-45E3-B752-68DD36220441}"/>
              </a:ext>
            </a:extLst>
          </p:cNvPr>
          <p:cNvSpPr txBox="1"/>
          <p:nvPr/>
        </p:nvSpPr>
        <p:spPr>
          <a:xfrm>
            <a:off x="930337" y="1062791"/>
            <a:ext cx="103313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Alternatively, access from the Navigation Bar after a previous query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E63665D2-E2AB-4666-9496-648B8B61F74E}"/>
              </a:ext>
            </a:extLst>
          </p:cNvPr>
          <p:cNvSpPr/>
          <p:nvPr/>
        </p:nvSpPr>
        <p:spPr>
          <a:xfrm rot="16200000" flipH="1">
            <a:off x="2351996" y="2448365"/>
            <a:ext cx="819807" cy="3209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D66E0BC-63F0-478E-B646-BEC6462B7A97}"/>
              </a:ext>
            </a:extLst>
          </p:cNvPr>
          <p:cNvSpPr/>
          <p:nvPr/>
        </p:nvSpPr>
        <p:spPr>
          <a:xfrm>
            <a:off x="2517228" y="3179745"/>
            <a:ext cx="1245475" cy="1639248"/>
          </a:xfrm>
          <a:custGeom>
            <a:avLst/>
            <a:gdLst>
              <a:gd name="connsiteX0" fmla="*/ 0 w 1245475"/>
              <a:gd name="connsiteY0" fmla="*/ 0 h 1639248"/>
              <a:gd name="connsiteX1" fmla="*/ 462455 w 1245475"/>
              <a:gd name="connsiteY1" fmla="*/ 0 h 1639248"/>
              <a:gd name="connsiteX2" fmla="*/ 462455 w 1245475"/>
              <a:gd name="connsiteY2" fmla="*/ 320200 h 1639248"/>
              <a:gd name="connsiteX3" fmla="*/ 1245475 w 1245475"/>
              <a:gd name="connsiteY3" fmla="*/ 320200 h 1639248"/>
              <a:gd name="connsiteX4" fmla="*/ 1245475 w 1245475"/>
              <a:gd name="connsiteY4" fmla="*/ 1639248 h 1639248"/>
              <a:gd name="connsiteX5" fmla="*/ 0 w 1245475"/>
              <a:gd name="connsiteY5" fmla="*/ 1639248 h 1639248"/>
              <a:gd name="connsiteX6" fmla="*/ 0 w 1245475"/>
              <a:gd name="connsiteY6" fmla="*/ 1319048 h 1639248"/>
              <a:gd name="connsiteX7" fmla="*/ 0 w 1245475"/>
              <a:gd name="connsiteY7" fmla="*/ 320200 h 1639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5475" h="1639248">
                <a:moveTo>
                  <a:pt x="0" y="0"/>
                </a:moveTo>
                <a:lnTo>
                  <a:pt x="462455" y="0"/>
                </a:lnTo>
                <a:lnTo>
                  <a:pt x="462455" y="320200"/>
                </a:lnTo>
                <a:lnTo>
                  <a:pt x="1245475" y="320200"/>
                </a:lnTo>
                <a:lnTo>
                  <a:pt x="1245475" y="1639248"/>
                </a:lnTo>
                <a:lnTo>
                  <a:pt x="0" y="1639248"/>
                </a:lnTo>
                <a:lnTo>
                  <a:pt x="0" y="1319048"/>
                </a:lnTo>
                <a:lnTo>
                  <a:pt x="0" y="32020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35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025503-A1D2-41E5-8B43-765F09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901078"/>
            <a:ext cx="7660872" cy="49815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6BA7DB-F49C-4DD3-8A30-AA4E4697174E}"/>
              </a:ext>
            </a:extLst>
          </p:cNvPr>
          <p:cNvSpPr/>
          <p:nvPr/>
        </p:nvSpPr>
        <p:spPr>
          <a:xfrm>
            <a:off x="1051334" y="1829816"/>
            <a:ext cx="7504402" cy="7548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8C2864-8FC3-4024-9710-E3CB2C075F9F}"/>
              </a:ext>
            </a:extLst>
          </p:cNvPr>
          <p:cNvSpPr/>
          <p:nvPr/>
        </p:nvSpPr>
        <p:spPr>
          <a:xfrm>
            <a:off x="1038355" y="2645664"/>
            <a:ext cx="7504402" cy="6400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02E7B4-74AD-4917-AD88-DFB1CDD1A405}"/>
              </a:ext>
            </a:extLst>
          </p:cNvPr>
          <p:cNvSpPr/>
          <p:nvPr/>
        </p:nvSpPr>
        <p:spPr>
          <a:xfrm>
            <a:off x="1034285" y="3346704"/>
            <a:ext cx="7521451" cy="14996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E13B74-DB7F-4D3C-BF44-C586000A3CF5}"/>
              </a:ext>
            </a:extLst>
          </p:cNvPr>
          <p:cNvSpPr txBox="1"/>
          <p:nvPr/>
        </p:nvSpPr>
        <p:spPr>
          <a:xfrm>
            <a:off x="9795975" y="2728881"/>
            <a:ext cx="1683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Select locus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EF16D-BC5F-4422-B92A-AA07569489A8}"/>
              </a:ext>
            </a:extLst>
          </p:cNvPr>
          <p:cNvSpPr txBox="1"/>
          <p:nvPr/>
        </p:nvSpPr>
        <p:spPr>
          <a:xfrm>
            <a:off x="9795975" y="2000040"/>
            <a:ext cx="1683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Select disease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DAA6C7-BD79-4175-B832-BA263BDB44F9}"/>
              </a:ext>
            </a:extLst>
          </p:cNvPr>
          <p:cNvSpPr txBox="1"/>
          <p:nvPr/>
        </p:nvSpPr>
        <p:spPr>
          <a:xfrm>
            <a:off x="9795975" y="3927016"/>
            <a:ext cx="1683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Select samples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28B6A60-A676-45EB-A6B4-762191EA12BC}"/>
              </a:ext>
            </a:extLst>
          </p:cNvPr>
          <p:cNvSpPr/>
          <p:nvPr/>
        </p:nvSpPr>
        <p:spPr>
          <a:xfrm flipH="1">
            <a:off x="8773152" y="2033206"/>
            <a:ext cx="819807" cy="3209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DB67A75-32BF-4756-B8B7-4BC8F9D4D09B}"/>
              </a:ext>
            </a:extLst>
          </p:cNvPr>
          <p:cNvSpPr/>
          <p:nvPr/>
        </p:nvSpPr>
        <p:spPr>
          <a:xfrm flipH="1">
            <a:off x="8773152" y="2758466"/>
            <a:ext cx="819807" cy="3209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7635B3A-A042-4BFD-BACB-9B9CFDD61397}"/>
              </a:ext>
            </a:extLst>
          </p:cNvPr>
          <p:cNvSpPr/>
          <p:nvPr/>
        </p:nvSpPr>
        <p:spPr>
          <a:xfrm flipH="1">
            <a:off x="8773152" y="3951218"/>
            <a:ext cx="819807" cy="3209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47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D596E140-57ED-4C83-995B-76DCE6D591CD}"/>
              </a:ext>
            </a:extLst>
          </p:cNvPr>
          <p:cNvSpPr txBox="1"/>
          <p:nvPr/>
        </p:nvSpPr>
        <p:spPr>
          <a:xfrm>
            <a:off x="8423821" y="2782669"/>
            <a:ext cx="222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Re-select locus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16B8BB-3858-4FE7-B0E9-C37CA2B28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6" b="7110"/>
          <a:stretch/>
        </p:blipFill>
        <p:spPr>
          <a:xfrm>
            <a:off x="2304063" y="492760"/>
            <a:ext cx="4698434" cy="58775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76AE31-7CCE-4E9A-8319-D1D19F4C60A9}"/>
              </a:ext>
            </a:extLst>
          </p:cNvPr>
          <p:cNvSpPr/>
          <p:nvPr/>
        </p:nvSpPr>
        <p:spPr>
          <a:xfrm>
            <a:off x="2304062" y="726949"/>
            <a:ext cx="4698433" cy="19248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E01211-F367-4D90-B00D-2C04AA51F1D8}"/>
              </a:ext>
            </a:extLst>
          </p:cNvPr>
          <p:cNvSpPr/>
          <p:nvPr/>
        </p:nvSpPr>
        <p:spPr>
          <a:xfrm>
            <a:off x="2304062" y="2707641"/>
            <a:ext cx="4698433" cy="5372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D17D04-4F13-4E5E-B94F-F125D4409E81}"/>
              </a:ext>
            </a:extLst>
          </p:cNvPr>
          <p:cNvSpPr/>
          <p:nvPr/>
        </p:nvSpPr>
        <p:spPr>
          <a:xfrm>
            <a:off x="2304061" y="3277870"/>
            <a:ext cx="4698434" cy="30467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5C42E0-9C30-4333-93E0-BEDFD232DC49}"/>
              </a:ext>
            </a:extLst>
          </p:cNvPr>
          <p:cNvSpPr txBox="1"/>
          <p:nvPr/>
        </p:nvSpPr>
        <p:spPr>
          <a:xfrm>
            <a:off x="8423821" y="1161845"/>
            <a:ext cx="1809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WashU</a:t>
            </a:r>
            <a:r>
              <a:rPr lang="en-US" b="1" dirty="0"/>
              <a:t> Browser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D0FF4A-1151-4558-9477-8D0216407C7C}"/>
              </a:ext>
            </a:extLst>
          </p:cNvPr>
          <p:cNvSpPr txBox="1"/>
          <p:nvPr/>
        </p:nvSpPr>
        <p:spPr>
          <a:xfrm>
            <a:off x="8423821" y="4523167"/>
            <a:ext cx="222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Table of SGL results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DCE97FC-6345-4BFC-89ED-8D0689D0FA8E}"/>
              </a:ext>
            </a:extLst>
          </p:cNvPr>
          <p:cNvSpPr/>
          <p:nvPr/>
        </p:nvSpPr>
        <p:spPr>
          <a:xfrm flipH="1">
            <a:off x="7270395" y="1184255"/>
            <a:ext cx="819807" cy="3209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970E670-5487-405A-A4CD-288CA9071074}"/>
              </a:ext>
            </a:extLst>
          </p:cNvPr>
          <p:cNvSpPr/>
          <p:nvPr/>
        </p:nvSpPr>
        <p:spPr>
          <a:xfrm flipH="1">
            <a:off x="7270394" y="2806871"/>
            <a:ext cx="819807" cy="3209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6B0481A-192C-4C33-A10F-0F72CCE40BFE}"/>
              </a:ext>
            </a:extLst>
          </p:cNvPr>
          <p:cNvSpPr/>
          <p:nvPr/>
        </p:nvSpPr>
        <p:spPr>
          <a:xfrm flipH="1">
            <a:off x="7270394" y="4551851"/>
            <a:ext cx="819807" cy="3209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6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6B8BB-3858-4FE7-B0E9-C37CA2B28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6" b="7110"/>
          <a:stretch/>
        </p:blipFill>
        <p:spPr>
          <a:xfrm>
            <a:off x="548634" y="215977"/>
            <a:ext cx="1586619" cy="1984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D0FF4A-1151-4558-9477-8D0216407C7C}"/>
              </a:ext>
            </a:extLst>
          </p:cNvPr>
          <p:cNvSpPr txBox="1"/>
          <p:nvPr/>
        </p:nvSpPr>
        <p:spPr>
          <a:xfrm>
            <a:off x="2264168" y="995764"/>
            <a:ext cx="1108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SNP nav </a:t>
            </a:r>
            <a:br>
              <a:rPr lang="en-US" sz="1400" dirty="0"/>
            </a:br>
            <a:r>
              <a:rPr lang="en-US" sz="1400" dirty="0"/>
              <a:t>button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8DB316-403B-468D-95B3-EFD24C54AD02}"/>
              </a:ext>
            </a:extLst>
          </p:cNvPr>
          <p:cNvSpPr/>
          <p:nvPr/>
        </p:nvSpPr>
        <p:spPr>
          <a:xfrm>
            <a:off x="548634" y="1335220"/>
            <a:ext cx="1586619" cy="8244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FD5F2A-6BCF-430A-B8FA-41EEFE714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021" b="7110"/>
          <a:stretch/>
        </p:blipFill>
        <p:spPr>
          <a:xfrm>
            <a:off x="1633363" y="2002791"/>
            <a:ext cx="7048177" cy="42044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BBD34D-6E1F-4A97-8BB3-A941AFA2D4E1}"/>
              </a:ext>
            </a:extLst>
          </p:cNvPr>
          <p:cNvSpPr/>
          <p:nvPr/>
        </p:nvSpPr>
        <p:spPr>
          <a:xfrm>
            <a:off x="2538665" y="2693075"/>
            <a:ext cx="591671" cy="27790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265273-4B1A-412E-AC32-74C4A9D2E0FB}"/>
              </a:ext>
            </a:extLst>
          </p:cNvPr>
          <p:cNvSpPr/>
          <p:nvPr/>
        </p:nvSpPr>
        <p:spPr>
          <a:xfrm>
            <a:off x="4318159" y="2693075"/>
            <a:ext cx="905436" cy="27790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3C58CA-9AE4-4134-BC16-F5DFA6E6F729}"/>
              </a:ext>
            </a:extLst>
          </p:cNvPr>
          <p:cNvSpPr/>
          <p:nvPr/>
        </p:nvSpPr>
        <p:spPr>
          <a:xfrm>
            <a:off x="5223595" y="2693075"/>
            <a:ext cx="905436" cy="27790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24A961-D296-4826-9690-D2BAC4D5383A}"/>
              </a:ext>
            </a:extLst>
          </p:cNvPr>
          <p:cNvSpPr/>
          <p:nvPr/>
        </p:nvSpPr>
        <p:spPr>
          <a:xfrm>
            <a:off x="6129030" y="2693075"/>
            <a:ext cx="497541" cy="27790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005B12-BAC6-4696-91ED-E77D9DC2052A}"/>
              </a:ext>
            </a:extLst>
          </p:cNvPr>
          <p:cNvSpPr/>
          <p:nvPr/>
        </p:nvSpPr>
        <p:spPr>
          <a:xfrm>
            <a:off x="1740806" y="5633497"/>
            <a:ext cx="425824" cy="2238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0B0F22-D592-4F6A-8D30-93C575461AE0}"/>
              </a:ext>
            </a:extLst>
          </p:cNvPr>
          <p:cNvSpPr/>
          <p:nvPr/>
        </p:nvSpPr>
        <p:spPr>
          <a:xfrm>
            <a:off x="3847512" y="5628717"/>
            <a:ext cx="425824" cy="2238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311966-E5E2-41CE-8E13-34F45BFE6E7E}"/>
              </a:ext>
            </a:extLst>
          </p:cNvPr>
          <p:cNvSpPr txBox="1"/>
          <p:nvPr/>
        </p:nvSpPr>
        <p:spPr>
          <a:xfrm>
            <a:off x="5141091" y="995764"/>
            <a:ext cx="1005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Anchor 2</a:t>
            </a:r>
            <a:br>
              <a:rPr lang="en-US" sz="1400" dirty="0"/>
            </a:br>
            <a:r>
              <a:rPr lang="en-US" sz="1400" dirty="0"/>
              <a:t>Navigation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D9715D-C5C3-4149-B260-E160163E67DF}"/>
              </a:ext>
            </a:extLst>
          </p:cNvPr>
          <p:cNvSpPr txBox="1"/>
          <p:nvPr/>
        </p:nvSpPr>
        <p:spPr>
          <a:xfrm>
            <a:off x="3822456" y="995764"/>
            <a:ext cx="1472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Anchor 1</a:t>
            </a:r>
            <a:br>
              <a:rPr lang="en-US" sz="1400" dirty="0"/>
            </a:br>
            <a:r>
              <a:rPr lang="en-US" sz="1400" dirty="0"/>
              <a:t>Navigation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0197E0-29D9-468C-B544-C782C962EF28}"/>
              </a:ext>
            </a:extLst>
          </p:cNvPr>
          <p:cNvSpPr txBox="1"/>
          <p:nvPr/>
        </p:nvSpPr>
        <p:spPr>
          <a:xfrm>
            <a:off x="5821573" y="995764"/>
            <a:ext cx="1672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Loop</a:t>
            </a:r>
            <a:br>
              <a:rPr lang="en-US" sz="1400" dirty="0"/>
            </a:br>
            <a:r>
              <a:rPr lang="en-US" sz="1400" dirty="0"/>
              <a:t>Navigation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681260-FBE7-4E4F-BC0B-9E7BC06EC639}"/>
              </a:ext>
            </a:extLst>
          </p:cNvPr>
          <p:cNvSpPr txBox="1"/>
          <p:nvPr/>
        </p:nvSpPr>
        <p:spPr>
          <a:xfrm>
            <a:off x="3224313" y="6334247"/>
            <a:ext cx="1672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Link to </a:t>
            </a:r>
            <a:r>
              <a:rPr lang="en-US" sz="1400" dirty="0" err="1"/>
              <a:t>OpenTargets</a:t>
            </a:r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9BB2E9-C97E-4121-BE51-45B46AAED5BB}"/>
              </a:ext>
            </a:extLst>
          </p:cNvPr>
          <p:cNvSpPr txBox="1"/>
          <p:nvPr/>
        </p:nvSpPr>
        <p:spPr>
          <a:xfrm>
            <a:off x="-197759" y="5586738"/>
            <a:ext cx="1672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Link to </a:t>
            </a:r>
            <a:r>
              <a:rPr lang="en-US" sz="1400" dirty="0" err="1"/>
              <a:t>dbSNP</a:t>
            </a:r>
            <a:endParaRPr lang="en-US" sz="14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D833042-20FC-42D9-B17D-FB7E54621EE5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2807319" y="1518984"/>
            <a:ext cx="11204" cy="959757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6D4633E-3367-414F-B1A4-2886BD617E68}"/>
              </a:ext>
            </a:extLst>
          </p:cNvPr>
          <p:cNvCxnSpPr>
            <a:cxnSpLocks/>
          </p:cNvCxnSpPr>
          <p:nvPr/>
        </p:nvCxnSpPr>
        <p:spPr>
          <a:xfrm flipH="1">
            <a:off x="1252220" y="5746377"/>
            <a:ext cx="461076" cy="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73E5D8A-9F52-49A8-8E89-7FAF49B65E52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4558543" y="1518984"/>
            <a:ext cx="166884" cy="959423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DA6336C-F02A-45AD-87B1-845B5BEF7CB9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643824" y="1518984"/>
            <a:ext cx="0" cy="959423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C1475E-8704-408F-9448-EBEF233C30D9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6352297" y="1518984"/>
            <a:ext cx="305387" cy="959423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C7A16C2-4252-4D1A-8E20-CD049A1AF986}"/>
              </a:ext>
            </a:extLst>
          </p:cNvPr>
          <p:cNvCxnSpPr>
            <a:cxnSpLocks/>
            <a:stCxn id="18" idx="2"/>
            <a:endCxn id="22" idx="0"/>
          </p:cNvCxnSpPr>
          <p:nvPr/>
        </p:nvCxnSpPr>
        <p:spPr>
          <a:xfrm>
            <a:off x="4060424" y="5852537"/>
            <a:ext cx="0" cy="48171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54AFF02-8CF5-48FB-B1EE-52FDAB958BD8}"/>
              </a:ext>
            </a:extLst>
          </p:cNvPr>
          <p:cNvSpPr txBox="1"/>
          <p:nvPr/>
        </p:nvSpPr>
        <p:spPr>
          <a:xfrm>
            <a:off x="8823774" y="2073627"/>
            <a:ext cx="321572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Each </a:t>
            </a:r>
            <a:r>
              <a:rPr lang="en-US" sz="1600" b="1" dirty="0"/>
              <a:t>row</a:t>
            </a:r>
            <a:r>
              <a:rPr lang="en-US" sz="1600" dirty="0"/>
              <a:t> represents an SGL</a:t>
            </a:r>
            <a:endParaRPr lang="en-US" sz="16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230AE7-B08A-4B1F-B7C6-BCD4B68A0CF6}"/>
              </a:ext>
            </a:extLst>
          </p:cNvPr>
          <p:cNvSpPr txBox="1"/>
          <p:nvPr/>
        </p:nvSpPr>
        <p:spPr>
          <a:xfrm>
            <a:off x="8823774" y="2584137"/>
            <a:ext cx="3215725" cy="35394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lIns="109728" rIns="109728" rtlCol="0">
            <a:spAutoFit/>
          </a:bodyPr>
          <a:lstStyle/>
          <a:p>
            <a:r>
              <a:rPr lang="en-US" sz="1600" b="1" dirty="0"/>
              <a:t>Anchor1 </a:t>
            </a:r>
            <a:r>
              <a:rPr lang="en-US" sz="1600" dirty="0"/>
              <a:t>and </a:t>
            </a:r>
            <a:r>
              <a:rPr lang="en-US" sz="1600" b="1" dirty="0"/>
              <a:t>Anchor2</a:t>
            </a:r>
            <a:r>
              <a:rPr lang="en-US" sz="1600" dirty="0"/>
              <a:t> contain the bins corresponding to the left and right sides of a loop</a:t>
            </a:r>
          </a:p>
          <a:p>
            <a:br>
              <a:rPr lang="en-US" sz="1600" dirty="0"/>
            </a:br>
            <a:r>
              <a:rPr lang="en-US" sz="1600" b="1" dirty="0"/>
              <a:t>Distance</a:t>
            </a:r>
            <a:r>
              <a:rPr lang="en-US" sz="1600" dirty="0"/>
              <a:t> is measured as the start of Anchor2 minus the start of Anchor1</a:t>
            </a:r>
            <a:br>
              <a:rPr lang="en-US" sz="1600" dirty="0"/>
            </a:br>
            <a:endParaRPr lang="en-US" sz="1600" dirty="0"/>
          </a:p>
          <a:p>
            <a:r>
              <a:rPr lang="en-US" sz="1600" b="1" dirty="0"/>
              <a:t>Loop –log10(Q) </a:t>
            </a:r>
            <a:r>
              <a:rPr lang="en-US" sz="1600" dirty="0"/>
              <a:t>stores the significance value derived from </a:t>
            </a:r>
            <a:r>
              <a:rPr lang="en-US" sz="1600" dirty="0" err="1"/>
              <a:t>FitHiChIP</a:t>
            </a:r>
            <a:r>
              <a:rPr lang="en-US" sz="1600" dirty="0"/>
              <a:t>)</a:t>
            </a:r>
            <a:br>
              <a:rPr lang="en-US" sz="1600" dirty="0"/>
            </a:br>
            <a:endParaRPr lang="en-US" sz="1600" dirty="0"/>
          </a:p>
          <a:p>
            <a:r>
              <a:rPr lang="en-US" sz="1600" b="1" dirty="0"/>
              <a:t>GWAS Study (</a:t>
            </a:r>
            <a:r>
              <a:rPr lang="en-US" sz="1600" b="1" dirty="0" err="1"/>
              <a:t>CAUSALdb</a:t>
            </a:r>
            <a:r>
              <a:rPr lang="en-US" sz="1600" b="1" dirty="0"/>
              <a:t>) </a:t>
            </a:r>
            <a:r>
              <a:rPr lang="en-US" sz="1600" dirty="0"/>
              <a:t>contains the publication authors followed by the </a:t>
            </a:r>
            <a:r>
              <a:rPr lang="en-US" sz="1600" dirty="0" err="1"/>
              <a:t>CAUSALdb</a:t>
            </a:r>
            <a:r>
              <a:rPr lang="en-US" sz="1600" dirty="0"/>
              <a:t> ID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462060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2457F0-0361-476B-9826-732A0720EF4D}"/>
              </a:ext>
            </a:extLst>
          </p:cNvPr>
          <p:cNvSpPr txBox="1"/>
          <p:nvPr/>
        </p:nvSpPr>
        <p:spPr>
          <a:xfrm>
            <a:off x="1827691" y="2459504"/>
            <a:ext cx="8536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Accessing 2D Embeddings</a:t>
            </a:r>
          </a:p>
        </p:txBody>
      </p:sp>
    </p:spTree>
    <p:extLst>
      <p:ext uri="{BB962C8B-B14F-4D97-AF65-F5344CB8AC3E}">
        <p14:creationId xmlns:p14="http://schemas.microsoft.com/office/powerpoint/2010/main" val="1806390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D80061-20D4-4FC7-8671-EDA8FD8E3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365759"/>
            <a:ext cx="7772400" cy="60721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6B36AC-2656-46BE-BDF3-81161FE5C1E3}"/>
              </a:ext>
            </a:extLst>
          </p:cNvPr>
          <p:cNvSpPr txBox="1"/>
          <p:nvPr/>
        </p:nvSpPr>
        <p:spPr>
          <a:xfrm>
            <a:off x="683581" y="3105835"/>
            <a:ext cx="222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Welcome to the Loop Catalog</a:t>
            </a:r>
          </a:p>
        </p:txBody>
      </p:sp>
    </p:spTree>
    <p:extLst>
      <p:ext uri="{BB962C8B-B14F-4D97-AF65-F5344CB8AC3E}">
        <p14:creationId xmlns:p14="http://schemas.microsoft.com/office/powerpoint/2010/main" val="1505828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DEB67-5A9E-40E0-926B-F0BA01F15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2" y="640080"/>
            <a:ext cx="7139636" cy="5577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A03CDBE7-3008-4ACB-AB0D-14CD6F50479C}"/>
              </a:ext>
            </a:extLst>
          </p:cNvPr>
          <p:cNvSpPr/>
          <p:nvPr/>
        </p:nvSpPr>
        <p:spPr>
          <a:xfrm>
            <a:off x="8518797" y="572618"/>
            <a:ext cx="3048000" cy="838199"/>
          </a:xfrm>
          <a:prstGeom prst="wedgeRectCallout">
            <a:avLst>
              <a:gd name="adj1" fmla="val 32084"/>
              <a:gd name="adj2" fmla="val -97460"/>
            </a:avLst>
          </a:prstGeom>
          <a:solidFill>
            <a:srgbClr val="B8D4FE"/>
          </a:solidFill>
          <a:ln>
            <a:solidFill>
              <a:srgbClr val="0B6EF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u="sng" dirty="0">
                <a:solidFill>
                  <a:sysClr val="windowText" lastClr="000000"/>
                </a:solidFill>
              </a:rPr>
              <a:t>Alternative access:</a:t>
            </a:r>
            <a:br>
              <a:rPr lang="en-US" b="1" dirty="0">
                <a:solidFill>
                  <a:sysClr val="windowText" lastClr="000000"/>
                </a:solidFill>
              </a:rPr>
            </a:br>
            <a:r>
              <a:rPr lang="en-US" dirty="0">
                <a:solidFill>
                  <a:sysClr val="windowText" lastClr="000000"/>
                </a:solidFill>
              </a:rPr>
              <a:t>Nav bar </a:t>
            </a:r>
            <a:r>
              <a:rPr lang="en-US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 Tools  2D Embeddings</a:t>
            </a:r>
          </a:p>
        </p:txBody>
      </p:sp>
    </p:spTree>
    <p:extLst>
      <p:ext uri="{BB962C8B-B14F-4D97-AF65-F5344CB8AC3E}">
        <p14:creationId xmlns:p14="http://schemas.microsoft.com/office/powerpoint/2010/main" val="3257792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D596E140-57ED-4C83-995B-76DCE6D591CD}"/>
              </a:ext>
            </a:extLst>
          </p:cNvPr>
          <p:cNvSpPr txBox="1"/>
          <p:nvPr/>
        </p:nvSpPr>
        <p:spPr>
          <a:xfrm>
            <a:off x="10055718" y="3398899"/>
            <a:ext cx="163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Select Samples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5C42E0-9C30-4333-93E0-BEDFD232DC49}"/>
              </a:ext>
            </a:extLst>
          </p:cNvPr>
          <p:cNvSpPr txBox="1"/>
          <p:nvPr/>
        </p:nvSpPr>
        <p:spPr>
          <a:xfrm>
            <a:off x="10055718" y="2437893"/>
            <a:ext cx="131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Select Gene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42AC8A-2A43-47A9-AE63-DD94F078C496}"/>
              </a:ext>
            </a:extLst>
          </p:cNvPr>
          <p:cNvGrpSpPr>
            <a:grpSpLocks noChangeAspect="1"/>
          </p:cNvGrpSpPr>
          <p:nvPr/>
        </p:nvGrpSpPr>
        <p:grpSpPr>
          <a:xfrm>
            <a:off x="503588" y="1590675"/>
            <a:ext cx="8885054" cy="3676650"/>
            <a:chOff x="910510" y="1200150"/>
            <a:chExt cx="7144872" cy="295656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522D2C0-CD05-49F6-AB71-E21D2A218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12" b="35918"/>
            <a:stretch/>
          </p:blipFill>
          <p:spPr>
            <a:xfrm>
              <a:off x="910511" y="1200150"/>
              <a:ext cx="7144871" cy="2388869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76AE31-7CCE-4E9A-8319-D1D19F4C60A9}"/>
                </a:ext>
              </a:extLst>
            </p:cNvPr>
            <p:cNvSpPr/>
            <p:nvPr/>
          </p:nvSpPr>
          <p:spPr>
            <a:xfrm>
              <a:off x="910512" y="1837765"/>
              <a:ext cx="2639510" cy="36307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0E01211-F367-4D90-B00D-2C04AA51F1D8}"/>
                </a:ext>
              </a:extLst>
            </p:cNvPr>
            <p:cNvSpPr/>
            <p:nvPr/>
          </p:nvSpPr>
          <p:spPr>
            <a:xfrm>
              <a:off x="910510" y="2245458"/>
              <a:ext cx="6740864" cy="121491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300F4D-D2F9-4F7D-AAD6-F6F5CE73B5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3808" b="-285"/>
            <a:stretch/>
          </p:blipFill>
          <p:spPr>
            <a:xfrm>
              <a:off x="910510" y="3543300"/>
              <a:ext cx="7144871" cy="613410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8C8E99B-6089-4AEE-BDC0-784797AD9004}"/>
                </a:ext>
              </a:extLst>
            </p:cNvPr>
            <p:cNvSpPr/>
            <p:nvPr/>
          </p:nvSpPr>
          <p:spPr>
            <a:xfrm>
              <a:off x="910510" y="1200150"/>
              <a:ext cx="7144871" cy="29394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970E670-5487-405A-A4CD-288CA9071074}"/>
              </a:ext>
            </a:extLst>
          </p:cNvPr>
          <p:cNvSpPr/>
          <p:nvPr/>
        </p:nvSpPr>
        <p:spPr>
          <a:xfrm flipH="1">
            <a:off x="8351078" y="3418339"/>
            <a:ext cx="1532346" cy="3209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EF5A08C-F919-4A78-B74F-0E17565DEDC2}"/>
              </a:ext>
            </a:extLst>
          </p:cNvPr>
          <p:cNvSpPr/>
          <p:nvPr/>
        </p:nvSpPr>
        <p:spPr>
          <a:xfrm flipH="1">
            <a:off x="8351078" y="2465825"/>
            <a:ext cx="1532346" cy="3209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83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BAFFB50-DB95-447B-B526-FC51FD68109A}"/>
              </a:ext>
            </a:extLst>
          </p:cNvPr>
          <p:cNvGrpSpPr/>
          <p:nvPr/>
        </p:nvGrpSpPr>
        <p:grpSpPr>
          <a:xfrm>
            <a:off x="837023" y="2146672"/>
            <a:ext cx="1807779" cy="1478349"/>
            <a:chOff x="10276253" y="391377"/>
            <a:chExt cx="1807779" cy="147834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C1870C-A39F-4244-BFB7-D2FA2EDE1380}"/>
                </a:ext>
              </a:extLst>
            </p:cNvPr>
            <p:cNvSpPr txBox="1"/>
            <p:nvPr/>
          </p:nvSpPr>
          <p:spPr>
            <a:xfrm>
              <a:off x="10276253" y="1346506"/>
              <a:ext cx="1807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Select the overlapping 1D signal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E526C6-0000-4919-B473-0B18BAC60654}"/>
                </a:ext>
              </a:extLst>
            </p:cNvPr>
            <p:cNvSpPr txBox="1"/>
            <p:nvPr/>
          </p:nvSpPr>
          <p:spPr>
            <a:xfrm>
              <a:off x="10276253" y="391377"/>
              <a:ext cx="180777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Quickly query a new gene with the same sample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C55D4A-5EF7-4430-A59F-9C4DCAEF0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40" b="13180"/>
          <a:stretch/>
        </p:blipFill>
        <p:spPr>
          <a:xfrm>
            <a:off x="4189822" y="481602"/>
            <a:ext cx="7655442" cy="5018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3C3C47-7387-4494-8570-D1FA9D8FFD14}"/>
              </a:ext>
            </a:extLst>
          </p:cNvPr>
          <p:cNvSpPr txBox="1"/>
          <p:nvPr/>
        </p:nvSpPr>
        <p:spPr>
          <a:xfrm>
            <a:off x="5081618" y="5975996"/>
            <a:ext cx="222385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/>
              <a:t>Visualization of the 2D embedding model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C180D2-B5B0-4B52-85BD-EBF43D51F12A}"/>
              </a:ext>
            </a:extLst>
          </p:cNvPr>
          <p:cNvSpPr/>
          <p:nvPr/>
        </p:nvSpPr>
        <p:spPr>
          <a:xfrm>
            <a:off x="4306485" y="870712"/>
            <a:ext cx="7032328" cy="4359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74FD94-9ADC-4108-975C-E23CBB96B74A}"/>
              </a:ext>
            </a:extLst>
          </p:cNvPr>
          <p:cNvSpPr/>
          <p:nvPr/>
        </p:nvSpPr>
        <p:spPr>
          <a:xfrm>
            <a:off x="4306484" y="1477798"/>
            <a:ext cx="7032329" cy="4359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0D5958-8DF1-4C29-A516-CF4B6C2B5BB8}"/>
              </a:ext>
            </a:extLst>
          </p:cNvPr>
          <p:cNvSpPr/>
          <p:nvPr/>
        </p:nvSpPr>
        <p:spPr>
          <a:xfrm>
            <a:off x="4453630" y="2047873"/>
            <a:ext cx="3479832" cy="33893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AF9EF3-6380-49CA-AD29-B766DD74F262}"/>
              </a:ext>
            </a:extLst>
          </p:cNvPr>
          <p:cNvSpPr/>
          <p:nvPr/>
        </p:nvSpPr>
        <p:spPr>
          <a:xfrm>
            <a:off x="7933462" y="2047873"/>
            <a:ext cx="2737944" cy="33893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A6251D-B8E2-4A04-BD31-F330E34B94EC}"/>
              </a:ext>
            </a:extLst>
          </p:cNvPr>
          <p:cNvSpPr txBox="1"/>
          <p:nvPr/>
        </p:nvSpPr>
        <p:spPr>
          <a:xfrm>
            <a:off x="9039675" y="5661786"/>
            <a:ext cx="2223856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Results table where each row is a gene with its signal value and (local Moran’s) significance level 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7405F07-4438-4730-879E-A7400D723152}"/>
              </a:ext>
            </a:extLst>
          </p:cNvPr>
          <p:cNvSpPr/>
          <p:nvPr/>
        </p:nvSpPr>
        <p:spPr>
          <a:xfrm rot="5400000" flipH="1">
            <a:off x="6010666" y="5574023"/>
            <a:ext cx="365760" cy="3209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023514-CA43-47AE-A0E2-5A04EB9D41C8}"/>
              </a:ext>
            </a:extLst>
          </p:cNvPr>
          <p:cNvSpPr txBox="1"/>
          <p:nvPr/>
        </p:nvSpPr>
        <p:spPr>
          <a:xfrm>
            <a:off x="460571" y="255134"/>
            <a:ext cx="320565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2D embedding model </a:t>
            </a:r>
            <a:r>
              <a:rPr lang="en-US" sz="1600" b="1" dirty="0"/>
              <a:t>with overlap of</a:t>
            </a:r>
            <a:r>
              <a:rPr lang="en-US" sz="1600" b="1" dirty="0">
                <a:solidFill>
                  <a:srgbClr val="0B6EFD"/>
                </a:solidFill>
              </a:rPr>
              <a:t> </a:t>
            </a:r>
            <a:r>
              <a:rPr lang="en-US" sz="1600" b="1" i="1" u="sng" dirty="0">
                <a:solidFill>
                  <a:srgbClr val="FF0000"/>
                </a:solidFill>
              </a:rPr>
              <a:t>raw counts</a:t>
            </a:r>
            <a:br>
              <a:rPr lang="en-US" sz="1600" b="1" dirty="0"/>
            </a:br>
            <a:r>
              <a:rPr lang="en-US" sz="1400" b="1" dirty="0"/>
              <a:t>(sum of contacts for a given bin</a:t>
            </a:r>
            <a:br>
              <a:rPr lang="en-US" sz="1400" b="1" dirty="0"/>
            </a:br>
            <a:r>
              <a:rPr lang="en-US" sz="1400" b="1" dirty="0"/>
              <a:t>within this subregion)</a:t>
            </a:r>
            <a:endParaRPr lang="en-US" sz="1600" b="1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F4FB715-9105-44A2-9EAC-B8F051BE9B35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685393" y="1088688"/>
            <a:ext cx="1621092" cy="128665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EA2DF0-E9CD-46D6-9BBA-B52224E1807B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2554014" y="1695774"/>
            <a:ext cx="1752470" cy="1406027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row: Bent 28">
            <a:extLst>
              <a:ext uri="{FF2B5EF4-FFF2-40B4-BE49-F238E27FC236}">
                <a16:creationId xmlns:a16="http://schemas.microsoft.com/office/drawing/2014/main" id="{95A3D3CD-E00F-4D36-8D5B-9B8DA9D75C4D}"/>
              </a:ext>
            </a:extLst>
          </p:cNvPr>
          <p:cNvSpPr/>
          <p:nvPr/>
        </p:nvSpPr>
        <p:spPr>
          <a:xfrm rot="16200000">
            <a:off x="8285734" y="5463553"/>
            <a:ext cx="523220" cy="699326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315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7023514-CA43-47AE-A0E2-5A04EB9D41C8}"/>
              </a:ext>
            </a:extLst>
          </p:cNvPr>
          <p:cNvSpPr txBox="1"/>
          <p:nvPr/>
        </p:nvSpPr>
        <p:spPr>
          <a:xfrm>
            <a:off x="457200" y="255065"/>
            <a:ext cx="3205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2D embedding model </a:t>
            </a:r>
            <a:r>
              <a:rPr lang="en-US" sz="1600" b="1" dirty="0"/>
              <a:t>with overlap of </a:t>
            </a:r>
            <a:r>
              <a:rPr lang="en-US" sz="1600" b="1" i="1" u="sng" dirty="0" err="1">
                <a:solidFill>
                  <a:srgbClr val="0B6EFD"/>
                </a:solidFill>
              </a:rPr>
              <a:t>ChIP</a:t>
            </a:r>
            <a:r>
              <a:rPr lang="en-US" sz="1600" b="1" i="1" u="sng" dirty="0">
                <a:solidFill>
                  <a:srgbClr val="0B6EFD"/>
                </a:solidFill>
              </a:rPr>
              <a:t>-seq signal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1835CC-89A8-4F1A-8E86-CF57B271B0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16" b="13334"/>
          <a:stretch/>
        </p:blipFill>
        <p:spPr>
          <a:xfrm>
            <a:off x="3852711" y="522639"/>
            <a:ext cx="7655442" cy="50029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1423FC3-4236-4A4D-9171-D61AC7205661}"/>
              </a:ext>
            </a:extLst>
          </p:cNvPr>
          <p:cNvSpPr/>
          <p:nvPr/>
        </p:nvSpPr>
        <p:spPr>
          <a:xfrm>
            <a:off x="6579473" y="2869073"/>
            <a:ext cx="882869" cy="998483"/>
          </a:xfrm>
          <a:prstGeom prst="rect">
            <a:avLst/>
          </a:prstGeom>
          <a:noFill/>
          <a:ln w="19050">
            <a:solidFill>
              <a:srgbClr val="0B6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45A431-7018-4970-94DF-74057C5FC32C}"/>
              </a:ext>
            </a:extLst>
          </p:cNvPr>
          <p:cNvSpPr txBox="1"/>
          <p:nvPr/>
        </p:nvSpPr>
        <p:spPr>
          <a:xfrm>
            <a:off x="6500644" y="2417148"/>
            <a:ext cx="103526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b="1" dirty="0">
                <a:solidFill>
                  <a:srgbClr val="0B6EFD"/>
                </a:solidFill>
              </a:rPr>
              <a:t>Colored based</a:t>
            </a:r>
            <a:br>
              <a:rPr lang="en-US" sz="1100" b="1" dirty="0">
                <a:solidFill>
                  <a:srgbClr val="0B6EFD"/>
                </a:solidFill>
              </a:rPr>
            </a:br>
            <a:r>
              <a:rPr lang="en-US" sz="1100" b="1" dirty="0">
                <a:solidFill>
                  <a:srgbClr val="0B6EFD"/>
                </a:solidFill>
              </a:rPr>
              <a:t>on </a:t>
            </a:r>
            <a:r>
              <a:rPr lang="en-US" sz="1100" b="1" dirty="0" err="1">
                <a:solidFill>
                  <a:srgbClr val="0B6EFD"/>
                </a:solidFill>
              </a:rPr>
              <a:t>ChIP</a:t>
            </a:r>
            <a:r>
              <a:rPr lang="en-US" sz="1100" b="1" dirty="0">
                <a:solidFill>
                  <a:srgbClr val="0B6EFD"/>
                </a:solidFill>
              </a:rPr>
              <a:t>-seq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55EB48-EA1D-43BA-8B2F-74B26942BC58}"/>
              </a:ext>
            </a:extLst>
          </p:cNvPr>
          <p:cNvSpPr/>
          <p:nvPr/>
        </p:nvSpPr>
        <p:spPr>
          <a:xfrm>
            <a:off x="7591874" y="2066017"/>
            <a:ext cx="2670802" cy="3393856"/>
          </a:xfrm>
          <a:prstGeom prst="rect">
            <a:avLst/>
          </a:prstGeom>
          <a:noFill/>
          <a:ln w="19050">
            <a:solidFill>
              <a:srgbClr val="0B6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BA930C-7E0B-4404-8180-1358B181B1A4}"/>
              </a:ext>
            </a:extLst>
          </p:cNvPr>
          <p:cNvSpPr/>
          <p:nvPr/>
        </p:nvSpPr>
        <p:spPr>
          <a:xfrm>
            <a:off x="4129085" y="2066017"/>
            <a:ext cx="3431950" cy="3393856"/>
          </a:xfrm>
          <a:prstGeom prst="rect">
            <a:avLst/>
          </a:prstGeom>
          <a:noFill/>
          <a:ln w="19050">
            <a:solidFill>
              <a:srgbClr val="0B6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DD28E35-53BF-4547-9AFA-4322B7467439}"/>
              </a:ext>
            </a:extLst>
          </p:cNvPr>
          <p:cNvGrpSpPr/>
          <p:nvPr/>
        </p:nvGrpSpPr>
        <p:grpSpPr>
          <a:xfrm>
            <a:off x="4660701" y="5631824"/>
            <a:ext cx="2223856" cy="839887"/>
            <a:chOff x="4508304" y="5716716"/>
            <a:chExt cx="2223856" cy="83988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3A4964E-D947-4447-8297-96E044BCEE86}"/>
                </a:ext>
              </a:extLst>
            </p:cNvPr>
            <p:cNvSpPr txBox="1"/>
            <p:nvPr/>
          </p:nvSpPr>
          <p:spPr>
            <a:xfrm>
              <a:off x="4508304" y="6248826"/>
              <a:ext cx="222385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b="1" dirty="0"/>
                <a:t>Same 2D structure</a:t>
              </a:r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EF4F68EA-384B-4253-AB4C-8655E49C41E6}"/>
                </a:ext>
              </a:extLst>
            </p:cNvPr>
            <p:cNvSpPr/>
            <p:nvPr/>
          </p:nvSpPr>
          <p:spPr>
            <a:xfrm rot="5400000" flipH="1">
              <a:off x="5437352" y="5739132"/>
              <a:ext cx="365760" cy="320927"/>
            </a:xfrm>
            <a:prstGeom prst="rightArrow">
              <a:avLst/>
            </a:prstGeom>
            <a:solidFill>
              <a:srgbClr val="0B6EFD"/>
            </a:solidFill>
            <a:ln>
              <a:solidFill>
                <a:srgbClr val="0B6E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E6F3759-D319-4B5C-BE6F-486949FE41BB}"/>
              </a:ext>
            </a:extLst>
          </p:cNvPr>
          <p:cNvSpPr txBox="1"/>
          <p:nvPr/>
        </p:nvSpPr>
        <p:spPr>
          <a:xfrm>
            <a:off x="8753718" y="5807484"/>
            <a:ext cx="248033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/>
              <a:t>Results are now based on local Moran’s I using </a:t>
            </a:r>
            <a:r>
              <a:rPr lang="en-US" sz="1400" b="1" dirty="0" err="1"/>
              <a:t>ChIP</a:t>
            </a:r>
            <a:r>
              <a:rPr lang="en-US" sz="1400" b="1" dirty="0"/>
              <a:t>-seq signal values</a:t>
            </a:r>
          </a:p>
        </p:txBody>
      </p:sp>
      <p:sp>
        <p:nvSpPr>
          <p:cNvPr id="29" name="Arrow: Bent 28">
            <a:extLst>
              <a:ext uri="{FF2B5EF4-FFF2-40B4-BE49-F238E27FC236}">
                <a16:creationId xmlns:a16="http://schemas.microsoft.com/office/drawing/2014/main" id="{801772CB-D5D0-41B4-A26E-0C422222271C}"/>
              </a:ext>
            </a:extLst>
          </p:cNvPr>
          <p:cNvSpPr/>
          <p:nvPr/>
        </p:nvSpPr>
        <p:spPr>
          <a:xfrm rot="16200000">
            <a:off x="8069755" y="5543772"/>
            <a:ext cx="523220" cy="699326"/>
          </a:xfrm>
          <a:prstGeom prst="bentArrow">
            <a:avLst/>
          </a:prstGeom>
          <a:solidFill>
            <a:srgbClr val="0B6EFD"/>
          </a:solidFill>
          <a:ln>
            <a:solidFill>
              <a:srgbClr val="0B6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40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2457F0-0361-476B-9826-732A0720EF4D}"/>
              </a:ext>
            </a:extLst>
          </p:cNvPr>
          <p:cNvSpPr txBox="1"/>
          <p:nvPr/>
        </p:nvSpPr>
        <p:spPr>
          <a:xfrm>
            <a:off x="1827691" y="2459504"/>
            <a:ext cx="85366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Other: Accessing Basic Statistics</a:t>
            </a:r>
          </a:p>
        </p:txBody>
      </p:sp>
    </p:spTree>
    <p:extLst>
      <p:ext uri="{BB962C8B-B14F-4D97-AF65-F5344CB8AC3E}">
        <p14:creationId xmlns:p14="http://schemas.microsoft.com/office/powerpoint/2010/main" val="1769396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A9521F-D205-4386-8AC6-26086934A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3" y="1463642"/>
            <a:ext cx="4915814" cy="3840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7023514-CA43-47AE-A0E2-5A04EB9D41C8}"/>
              </a:ext>
            </a:extLst>
          </p:cNvPr>
          <p:cNvSpPr txBox="1"/>
          <p:nvPr/>
        </p:nvSpPr>
        <p:spPr>
          <a:xfrm>
            <a:off x="457200" y="255065"/>
            <a:ext cx="11437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Access Basic Statistics</a:t>
            </a:r>
            <a:endParaRPr lang="en-US" sz="2000" b="1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0B463-510A-4C9F-BB93-A656ECF5EA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45" b="11535"/>
          <a:stretch/>
        </p:blipFill>
        <p:spPr>
          <a:xfrm>
            <a:off x="6994311" y="1463642"/>
            <a:ext cx="4929174" cy="3840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B66DABF8-D51E-4C54-9562-7B92E880A232}"/>
              </a:ext>
            </a:extLst>
          </p:cNvPr>
          <p:cNvSpPr/>
          <p:nvPr/>
        </p:nvSpPr>
        <p:spPr>
          <a:xfrm rot="10800000" flipH="1">
            <a:off x="5493655" y="3383882"/>
            <a:ext cx="1097280" cy="3209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E22DBA-BFB8-4A83-A6E9-52B87CA2157E}"/>
              </a:ext>
            </a:extLst>
          </p:cNvPr>
          <p:cNvSpPr txBox="1"/>
          <p:nvPr/>
        </p:nvSpPr>
        <p:spPr>
          <a:xfrm>
            <a:off x="5290458" y="3018951"/>
            <a:ext cx="158931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/>
              <a:t>Select and GO!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010AFA-E4A9-4AFE-883B-9914EA4C2814}"/>
              </a:ext>
            </a:extLst>
          </p:cNvPr>
          <p:cNvSpPr txBox="1"/>
          <p:nvPr/>
        </p:nvSpPr>
        <p:spPr>
          <a:xfrm>
            <a:off x="6994311" y="5558338"/>
            <a:ext cx="492917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/>
              <a:t>Breakdown of pulldowns, number of reads, number of loops and loop size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0DBE2CA3-5C7D-4598-B524-E66F1B7215A5}"/>
              </a:ext>
            </a:extLst>
          </p:cNvPr>
          <p:cNvSpPr/>
          <p:nvPr/>
        </p:nvSpPr>
        <p:spPr>
          <a:xfrm>
            <a:off x="1077015" y="5640888"/>
            <a:ext cx="3269790" cy="838199"/>
          </a:xfrm>
          <a:prstGeom prst="wedgeRectCallout">
            <a:avLst>
              <a:gd name="adj1" fmla="val -76179"/>
              <a:gd name="adj2" fmla="val -490"/>
            </a:avLst>
          </a:prstGeom>
          <a:solidFill>
            <a:srgbClr val="B8D4FE"/>
          </a:solidFill>
          <a:ln>
            <a:solidFill>
              <a:srgbClr val="0B6EF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u="sng" dirty="0">
                <a:solidFill>
                  <a:sysClr val="windowText" lastClr="000000"/>
                </a:solidFill>
              </a:rPr>
              <a:t>Alternative access:</a:t>
            </a:r>
            <a:br>
              <a:rPr lang="en-US" b="1" dirty="0">
                <a:solidFill>
                  <a:sysClr val="windowText" lastClr="000000"/>
                </a:solidFill>
              </a:rPr>
            </a:br>
            <a:r>
              <a:rPr lang="en-US" dirty="0">
                <a:solidFill>
                  <a:sysClr val="windowText" lastClr="000000"/>
                </a:solidFill>
              </a:rPr>
              <a:t>Nav bar </a:t>
            </a:r>
            <a:r>
              <a:rPr lang="en-US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 Tools  Statistics</a:t>
            </a:r>
          </a:p>
        </p:txBody>
      </p:sp>
    </p:spTree>
    <p:extLst>
      <p:ext uri="{BB962C8B-B14F-4D97-AF65-F5344CB8AC3E}">
        <p14:creationId xmlns:p14="http://schemas.microsoft.com/office/powerpoint/2010/main" val="871908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7023514-CA43-47AE-A0E2-5A04EB9D41C8}"/>
              </a:ext>
            </a:extLst>
          </p:cNvPr>
          <p:cNvSpPr txBox="1"/>
          <p:nvPr/>
        </p:nvSpPr>
        <p:spPr>
          <a:xfrm>
            <a:off x="457200" y="255065"/>
            <a:ext cx="11437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Accessing 1D Motif Results</a:t>
            </a:r>
            <a:endParaRPr lang="en-US" sz="2000" b="1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374DF5-FCA7-4684-9038-0DC3F7256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14" y="721767"/>
            <a:ext cx="3156857" cy="14584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3B8628-7D4F-45CB-959C-34FB087CD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772" y="2049655"/>
            <a:ext cx="7990114" cy="4257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617243-E22E-41BF-AE2C-5DD71C745BA0}"/>
              </a:ext>
            </a:extLst>
          </p:cNvPr>
          <p:cNvSpPr txBox="1"/>
          <p:nvPr/>
        </p:nvSpPr>
        <p:spPr>
          <a:xfrm>
            <a:off x="319315" y="3244334"/>
            <a:ext cx="3156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Results for each of the SEA analysis using different subsets of the High Confidence </a:t>
            </a:r>
            <a:r>
              <a:rPr lang="en-US" b="1" dirty="0" err="1"/>
              <a:t>HiChIP</a:t>
            </a:r>
            <a:r>
              <a:rPr lang="en-US" b="1" dirty="0"/>
              <a:t> Sample Set, this includes:</a:t>
            </a:r>
          </a:p>
          <a:p>
            <a:pPr marL="342900" indent="-342900">
              <a:buAutoNum type="arabicParenR"/>
            </a:pPr>
            <a:r>
              <a:rPr lang="en-US" b="1" dirty="0"/>
              <a:t>All samples</a:t>
            </a:r>
          </a:p>
          <a:p>
            <a:pPr marL="342900" indent="-342900">
              <a:buAutoNum type="arabicParenR"/>
            </a:pPr>
            <a:r>
              <a:rPr lang="en-US" b="1" dirty="0"/>
              <a:t>Immune only</a:t>
            </a:r>
          </a:p>
          <a:p>
            <a:pPr marL="342900" indent="-342900">
              <a:buAutoNum type="arabicParenR"/>
            </a:pPr>
            <a:r>
              <a:rPr lang="en-US" b="1" dirty="0"/>
              <a:t>Non-immune only</a:t>
            </a:r>
          </a:p>
          <a:p>
            <a:pPr marL="342900" indent="-342900">
              <a:buAutoNum type="arabicParenR"/>
            </a:pPr>
            <a:r>
              <a:rPr lang="en-US" b="1" dirty="0"/>
              <a:t>CTCF only</a:t>
            </a: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6572F8A3-186B-422C-86E0-9E29BCBF86BC}"/>
              </a:ext>
            </a:extLst>
          </p:cNvPr>
          <p:cNvSpPr/>
          <p:nvPr/>
        </p:nvSpPr>
        <p:spPr>
          <a:xfrm rot="16200000" flipH="1" flipV="1">
            <a:off x="4142841" y="848463"/>
            <a:ext cx="466727" cy="1671749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1677AF-B09C-4AEE-AE9F-85B14F3A3DFA}"/>
              </a:ext>
            </a:extLst>
          </p:cNvPr>
          <p:cNvSpPr txBox="1"/>
          <p:nvPr/>
        </p:nvSpPr>
        <p:spPr>
          <a:xfrm>
            <a:off x="3586661" y="1143594"/>
            <a:ext cx="155801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/>
              <a:t>Access from Tools</a:t>
            </a: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DAE9E716-2293-4C9E-AEBF-066A27D7E838}"/>
              </a:ext>
            </a:extLst>
          </p:cNvPr>
          <p:cNvSpPr/>
          <p:nvPr/>
        </p:nvSpPr>
        <p:spPr>
          <a:xfrm>
            <a:off x="8956947" y="572618"/>
            <a:ext cx="3048000" cy="838199"/>
          </a:xfrm>
          <a:prstGeom prst="wedgeRectCallout">
            <a:avLst>
              <a:gd name="adj1" fmla="val 32084"/>
              <a:gd name="adj2" fmla="val -97460"/>
            </a:avLst>
          </a:prstGeom>
          <a:solidFill>
            <a:srgbClr val="B8D4FE"/>
          </a:solidFill>
          <a:ln>
            <a:solidFill>
              <a:srgbClr val="0B6EF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u="sng" dirty="0">
                <a:solidFill>
                  <a:sysClr val="windowText" lastClr="000000"/>
                </a:solidFill>
              </a:rPr>
              <a:t>Alternative access:</a:t>
            </a:r>
            <a:br>
              <a:rPr lang="en-US" b="1" dirty="0">
                <a:solidFill>
                  <a:sysClr val="windowText" lastClr="000000"/>
                </a:solidFill>
              </a:rPr>
            </a:br>
            <a:r>
              <a:rPr lang="en-US" dirty="0">
                <a:solidFill>
                  <a:sysClr val="windowText" lastClr="000000"/>
                </a:solidFill>
              </a:rPr>
              <a:t>Nav bar </a:t>
            </a:r>
            <a:r>
              <a:rPr lang="en-US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 Tools  Motifs</a:t>
            </a:r>
          </a:p>
        </p:txBody>
      </p:sp>
    </p:spTree>
    <p:extLst>
      <p:ext uri="{BB962C8B-B14F-4D97-AF65-F5344CB8AC3E}">
        <p14:creationId xmlns:p14="http://schemas.microsoft.com/office/powerpoint/2010/main" val="1544516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F486A98-B2FF-4EA1-ABE2-FCE0BCAAA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365759"/>
            <a:ext cx="7772400" cy="60721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2457F0-0361-476B-9826-732A0720EF4D}"/>
              </a:ext>
            </a:extLst>
          </p:cNvPr>
          <p:cNvSpPr txBox="1"/>
          <p:nvPr/>
        </p:nvSpPr>
        <p:spPr>
          <a:xfrm>
            <a:off x="683581" y="3105835"/>
            <a:ext cx="2223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Select a Reference Genome</a:t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FA080-FF4B-458E-996F-667D9166BA4F}"/>
              </a:ext>
            </a:extLst>
          </p:cNvPr>
          <p:cNvSpPr/>
          <p:nvPr/>
        </p:nvSpPr>
        <p:spPr>
          <a:xfrm>
            <a:off x="683581" y="4429503"/>
            <a:ext cx="18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Select an Analysis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8009BE1-2328-4214-8C70-CDC06C15E1D3}"/>
              </a:ext>
            </a:extLst>
          </p:cNvPr>
          <p:cNvSpPr/>
          <p:nvPr/>
        </p:nvSpPr>
        <p:spPr>
          <a:xfrm>
            <a:off x="2863049" y="4477908"/>
            <a:ext cx="2223856" cy="3209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ACE7C74-E76A-450B-A3AE-D97A8EAC8903}"/>
              </a:ext>
            </a:extLst>
          </p:cNvPr>
          <p:cNvSpPr/>
          <p:nvPr/>
        </p:nvSpPr>
        <p:spPr>
          <a:xfrm>
            <a:off x="2962183" y="3156615"/>
            <a:ext cx="2892640" cy="3209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8AB64F9-4542-43C4-AB6A-9FF32426FC24}"/>
              </a:ext>
            </a:extLst>
          </p:cNvPr>
          <p:cNvSpPr/>
          <p:nvPr/>
        </p:nvSpPr>
        <p:spPr>
          <a:xfrm>
            <a:off x="2309673" y="5247578"/>
            <a:ext cx="2441359" cy="3209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86BE30-569E-4205-BA83-503568B376E2}"/>
              </a:ext>
            </a:extLst>
          </p:cNvPr>
          <p:cNvSpPr/>
          <p:nvPr/>
        </p:nvSpPr>
        <p:spPr>
          <a:xfrm>
            <a:off x="1020027" y="5223375"/>
            <a:ext cx="936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Click Go</a:t>
            </a:r>
          </a:p>
        </p:txBody>
      </p:sp>
    </p:spTree>
    <p:extLst>
      <p:ext uri="{BB962C8B-B14F-4D97-AF65-F5344CB8AC3E}">
        <p14:creationId xmlns:p14="http://schemas.microsoft.com/office/powerpoint/2010/main" val="845378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A4F7E-90C5-4F9B-A35C-FB7EF9594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664" y="270986"/>
            <a:ext cx="5212080" cy="63160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E8AD7E-1BCD-48A4-95EE-BE22AFCC27F3}"/>
              </a:ext>
            </a:extLst>
          </p:cNvPr>
          <p:cNvSpPr txBox="1"/>
          <p:nvPr/>
        </p:nvSpPr>
        <p:spPr>
          <a:xfrm>
            <a:off x="683581" y="3105835"/>
            <a:ext cx="222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Welcome to the main data/loop page</a:t>
            </a:r>
          </a:p>
        </p:txBody>
      </p:sp>
    </p:spTree>
    <p:extLst>
      <p:ext uri="{BB962C8B-B14F-4D97-AF65-F5344CB8AC3E}">
        <p14:creationId xmlns:p14="http://schemas.microsoft.com/office/powerpoint/2010/main" val="1244624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A4F7E-90C5-4F9B-A35C-FB7EF9594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664" y="270986"/>
            <a:ext cx="5212080" cy="63160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E8AD7E-1BCD-48A4-95EE-BE22AFCC27F3}"/>
              </a:ext>
            </a:extLst>
          </p:cNvPr>
          <p:cNvSpPr txBox="1"/>
          <p:nvPr/>
        </p:nvSpPr>
        <p:spPr>
          <a:xfrm>
            <a:off x="625877" y="1738674"/>
            <a:ext cx="222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WashU</a:t>
            </a:r>
            <a:r>
              <a:rPr lang="en-US" dirty="0"/>
              <a:t> Epigenome Embedding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1C5F9-77FA-4A7B-A59B-EE257C914E9D}"/>
              </a:ext>
            </a:extLst>
          </p:cNvPr>
          <p:cNvSpPr txBox="1"/>
          <p:nvPr/>
        </p:nvSpPr>
        <p:spPr>
          <a:xfrm>
            <a:off x="547458" y="2943078"/>
            <a:ext cx="222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Loop Submenu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885B06-D63F-40E4-9961-797D37EF231E}"/>
              </a:ext>
            </a:extLst>
          </p:cNvPr>
          <p:cNvSpPr txBox="1"/>
          <p:nvPr/>
        </p:nvSpPr>
        <p:spPr>
          <a:xfrm>
            <a:off x="547458" y="4320596"/>
            <a:ext cx="222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Filtering Menu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56EE03-1C54-44DF-8294-85CBF232B8DB}"/>
              </a:ext>
            </a:extLst>
          </p:cNvPr>
          <p:cNvSpPr txBox="1"/>
          <p:nvPr/>
        </p:nvSpPr>
        <p:spPr>
          <a:xfrm>
            <a:off x="9580487" y="4505262"/>
            <a:ext cx="222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Data Page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C94AB1-207B-4B79-8896-FC2436FC2AE6}"/>
              </a:ext>
            </a:extLst>
          </p:cNvPr>
          <p:cNvSpPr txBox="1"/>
          <p:nvPr/>
        </p:nvSpPr>
        <p:spPr>
          <a:xfrm>
            <a:off x="9580487" y="3601220"/>
            <a:ext cx="222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Interactive buttons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A439E79-63DB-44E2-BAC0-8ACC5A75B3BE}"/>
              </a:ext>
            </a:extLst>
          </p:cNvPr>
          <p:cNvSpPr/>
          <p:nvPr/>
        </p:nvSpPr>
        <p:spPr>
          <a:xfrm>
            <a:off x="2935550" y="1901375"/>
            <a:ext cx="646590" cy="3209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78139E4-4876-4880-996A-7C01A9DB04E5}"/>
              </a:ext>
            </a:extLst>
          </p:cNvPr>
          <p:cNvSpPr/>
          <p:nvPr/>
        </p:nvSpPr>
        <p:spPr>
          <a:xfrm>
            <a:off x="2612255" y="2943078"/>
            <a:ext cx="1058990" cy="3209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01B03D-476D-4B97-987F-BAFEEBAA1888}"/>
              </a:ext>
            </a:extLst>
          </p:cNvPr>
          <p:cNvSpPr/>
          <p:nvPr/>
        </p:nvSpPr>
        <p:spPr>
          <a:xfrm>
            <a:off x="3808520" y="2792027"/>
            <a:ext cx="5113538" cy="8833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D76D0B-453C-4DAA-95CF-D50260E34DDE}"/>
              </a:ext>
            </a:extLst>
          </p:cNvPr>
          <p:cNvSpPr/>
          <p:nvPr/>
        </p:nvSpPr>
        <p:spPr>
          <a:xfrm>
            <a:off x="3749664" y="3706368"/>
            <a:ext cx="794904" cy="22006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4D71C4-8293-4207-B5C1-92572E4EF4CA}"/>
              </a:ext>
            </a:extLst>
          </p:cNvPr>
          <p:cNvSpPr/>
          <p:nvPr/>
        </p:nvSpPr>
        <p:spPr>
          <a:xfrm>
            <a:off x="4584192" y="3706368"/>
            <a:ext cx="4337866" cy="22006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CF0D65-A061-48AF-A69C-F35F3C3596C2}"/>
              </a:ext>
            </a:extLst>
          </p:cNvPr>
          <p:cNvSpPr/>
          <p:nvPr/>
        </p:nvSpPr>
        <p:spPr>
          <a:xfrm>
            <a:off x="3779520" y="950977"/>
            <a:ext cx="5182224" cy="18100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84FF255-5D6E-4A82-850B-2E6349579806}"/>
              </a:ext>
            </a:extLst>
          </p:cNvPr>
          <p:cNvSpPr/>
          <p:nvPr/>
        </p:nvSpPr>
        <p:spPr>
          <a:xfrm>
            <a:off x="2666997" y="4364984"/>
            <a:ext cx="1058990" cy="3209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0162E2C-D84B-4AF8-A40E-2FEFF2D52454}"/>
              </a:ext>
            </a:extLst>
          </p:cNvPr>
          <p:cNvSpPr/>
          <p:nvPr/>
        </p:nvSpPr>
        <p:spPr>
          <a:xfrm flipH="1">
            <a:off x="9040163" y="4553667"/>
            <a:ext cx="574354" cy="3209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AC35864-AD3F-4921-8A07-97B22918F170}"/>
              </a:ext>
            </a:extLst>
          </p:cNvPr>
          <p:cNvSpPr/>
          <p:nvPr/>
        </p:nvSpPr>
        <p:spPr>
          <a:xfrm flipH="1">
            <a:off x="8429347" y="3727614"/>
            <a:ext cx="1006875" cy="1452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97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4E01059C-E7BD-42D7-95B9-9BD457ECA59E}"/>
              </a:ext>
            </a:extLst>
          </p:cNvPr>
          <p:cNvGrpSpPr/>
          <p:nvPr/>
        </p:nvGrpSpPr>
        <p:grpSpPr>
          <a:xfrm>
            <a:off x="1755582" y="1099621"/>
            <a:ext cx="8680836" cy="4658759"/>
            <a:chOff x="2132862" y="535689"/>
            <a:chExt cx="8680836" cy="46587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EAA4F7E-90C5-4F9B-A35C-FB7EF9594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0013" b="45701"/>
            <a:stretch/>
          </p:blipFill>
          <p:spPr>
            <a:xfrm>
              <a:off x="2147243" y="2206100"/>
              <a:ext cx="8666455" cy="15003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395A4B2-493E-4B18-8806-9DB31C8A2612}"/>
                </a:ext>
              </a:extLst>
            </p:cNvPr>
            <p:cNvSpPr/>
            <p:nvPr/>
          </p:nvSpPr>
          <p:spPr>
            <a:xfrm>
              <a:off x="2343706" y="2263805"/>
              <a:ext cx="1828800" cy="14115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3E0D256-15C0-49B7-9793-11B03D8F0B8F}"/>
                </a:ext>
              </a:extLst>
            </p:cNvPr>
            <p:cNvSpPr txBox="1"/>
            <p:nvPr/>
          </p:nvSpPr>
          <p:spPr>
            <a:xfrm>
              <a:off x="2132862" y="535689"/>
              <a:ext cx="22238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Submenu for FC Loops with both Unfiltered and Filtered Loops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F26680-9E18-4BD9-A685-F066EFEDFA5E}"/>
                </a:ext>
              </a:extLst>
            </p:cNvPr>
            <p:cNvSpPr txBox="1"/>
            <p:nvPr/>
          </p:nvSpPr>
          <p:spPr>
            <a:xfrm>
              <a:off x="2147243" y="4363451"/>
              <a:ext cx="22238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Toggle buttons to select all unfiltered or filtered options</a:t>
              </a: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00C418E1-1339-4396-B326-49FCEC50F5BC}"/>
                </a:ext>
              </a:extLst>
            </p:cNvPr>
            <p:cNvSpPr/>
            <p:nvPr/>
          </p:nvSpPr>
          <p:spPr>
            <a:xfrm rot="5400000">
              <a:off x="2935550" y="1572897"/>
              <a:ext cx="646590" cy="320927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371CE61-017A-4AAB-8A35-1FD9E8F22B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76618" y="3588068"/>
              <a:ext cx="288515" cy="646581"/>
            </a:xfrm>
            <a:prstGeom prst="line">
              <a:avLst/>
            </a:prstGeom>
            <a:ln w="28575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305E422-B8DF-43E2-8AF9-696A32871A7C}"/>
                </a:ext>
              </a:extLst>
            </p:cNvPr>
            <p:cNvCxnSpPr>
              <a:cxnSpLocks/>
            </p:cNvCxnSpPr>
            <p:nvPr/>
          </p:nvCxnSpPr>
          <p:spPr>
            <a:xfrm>
              <a:off x="3519489" y="3578543"/>
              <a:ext cx="212406" cy="693420"/>
            </a:xfrm>
            <a:prstGeom prst="line">
              <a:avLst/>
            </a:prstGeom>
            <a:ln w="28575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3A557E-2E81-4EEB-ACC2-CFBE35B41F96}"/>
                </a:ext>
              </a:extLst>
            </p:cNvPr>
            <p:cNvSpPr txBox="1"/>
            <p:nvPr/>
          </p:nvSpPr>
          <p:spPr>
            <a:xfrm>
              <a:off x="4606290" y="650903"/>
              <a:ext cx="58978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Similar submenus for </a:t>
              </a:r>
            </a:p>
            <a:p>
              <a:pPr algn="ctr"/>
              <a:r>
                <a:rPr lang="en-US" sz="1600" dirty="0"/>
                <a:t>FH, </a:t>
              </a:r>
              <a:r>
                <a:rPr lang="en-US" sz="1600" dirty="0" err="1"/>
                <a:t>HiCCUPs</a:t>
              </a:r>
              <a:r>
                <a:rPr lang="en-US" sz="1600" dirty="0"/>
                <a:t> and </a:t>
              </a:r>
              <a:r>
                <a:rPr lang="en-US" sz="1600" dirty="0" err="1"/>
                <a:t>HiC</a:t>
              </a:r>
              <a:r>
                <a:rPr lang="en-US" sz="1600" dirty="0"/>
                <a:t> loops</a:t>
              </a:r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C56A4B16-6F29-44BB-B9B2-138B8EE1E38D}"/>
                </a:ext>
              </a:extLst>
            </p:cNvPr>
            <p:cNvSpPr/>
            <p:nvPr/>
          </p:nvSpPr>
          <p:spPr>
            <a:xfrm rot="7783229">
              <a:off x="5646402" y="1489615"/>
              <a:ext cx="909220" cy="320927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E2CE97C0-3232-49D7-A347-9AB79993EE07}"/>
                </a:ext>
              </a:extLst>
            </p:cNvPr>
            <p:cNvSpPr/>
            <p:nvPr/>
          </p:nvSpPr>
          <p:spPr>
            <a:xfrm rot="2383229">
              <a:off x="8545813" y="1500690"/>
              <a:ext cx="909220" cy="320927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0FE87FE4-BF36-4C5E-8851-AE96C9D70249}"/>
                </a:ext>
              </a:extLst>
            </p:cNvPr>
            <p:cNvSpPr/>
            <p:nvPr/>
          </p:nvSpPr>
          <p:spPr>
            <a:xfrm rot="5400000">
              <a:off x="7178691" y="1530626"/>
              <a:ext cx="648805" cy="320927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6627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329E89-8716-4C27-A8A2-5D98FF2C0D49}"/>
              </a:ext>
            </a:extLst>
          </p:cNvPr>
          <p:cNvGrpSpPr/>
          <p:nvPr/>
        </p:nvGrpSpPr>
        <p:grpSpPr>
          <a:xfrm>
            <a:off x="2303757" y="1202103"/>
            <a:ext cx="7584487" cy="4453794"/>
            <a:chOff x="1523998" y="624233"/>
            <a:chExt cx="7584487" cy="44537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EAA4F7E-90C5-4F9B-A35C-FB7EF9594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4213" r="84365" b="10791"/>
            <a:stretch/>
          </p:blipFill>
          <p:spPr>
            <a:xfrm>
              <a:off x="4741002" y="1402672"/>
              <a:ext cx="1354998" cy="36753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8382E67-D8DA-47B3-99BE-9FAAD2D69E90}"/>
                </a:ext>
              </a:extLst>
            </p:cNvPr>
            <p:cNvSpPr txBox="1"/>
            <p:nvPr/>
          </p:nvSpPr>
          <p:spPr>
            <a:xfrm>
              <a:off x="3612561" y="624233"/>
              <a:ext cx="36118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Filtering at the loop calling</a:t>
              </a:r>
              <a:br>
                <a:rPr lang="en-US" sz="1600" dirty="0"/>
              </a:br>
              <a:r>
                <a:rPr lang="en-US" sz="1600" dirty="0"/>
                <a:t>and sample levels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BD17085-6326-4561-9EC4-B72239AA3911}"/>
                </a:ext>
              </a:extLst>
            </p:cNvPr>
            <p:cNvSpPr txBox="1"/>
            <p:nvPr/>
          </p:nvSpPr>
          <p:spPr>
            <a:xfrm>
              <a:off x="1523999" y="3678823"/>
              <a:ext cx="26448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1) Select filtering criteria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FD86D6-B718-4D48-93FE-C6874D66E6CD}"/>
                </a:ext>
              </a:extLst>
            </p:cNvPr>
            <p:cNvSpPr txBox="1"/>
            <p:nvPr/>
          </p:nvSpPr>
          <p:spPr>
            <a:xfrm>
              <a:off x="1523998" y="1467442"/>
              <a:ext cx="26448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2) Click Filter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A545F3-146F-4E0B-BC7F-651B63ABBA0F}"/>
                </a:ext>
              </a:extLst>
            </p:cNvPr>
            <p:cNvSpPr txBox="1"/>
            <p:nvPr/>
          </p:nvSpPr>
          <p:spPr>
            <a:xfrm>
              <a:off x="6752000" y="2747014"/>
              <a:ext cx="20681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Displays current number of samples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F4EB06-283A-4467-A706-266CDEEBCD17}"/>
                </a:ext>
              </a:extLst>
            </p:cNvPr>
            <p:cNvSpPr txBox="1"/>
            <p:nvPr/>
          </p:nvSpPr>
          <p:spPr>
            <a:xfrm>
              <a:off x="6463664" y="1905355"/>
              <a:ext cx="26448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Helper functions</a:t>
              </a:r>
            </a:p>
          </p:txBody>
        </p:sp>
        <p:sp>
          <p:nvSpPr>
            <p:cNvPr id="2" name="Left Brace 1">
              <a:extLst>
                <a:ext uri="{FF2B5EF4-FFF2-40B4-BE49-F238E27FC236}">
                  <a16:creationId xmlns:a16="http://schemas.microsoft.com/office/drawing/2014/main" id="{DEE0544F-4909-4197-AB88-B53F2D36E5C5}"/>
                </a:ext>
              </a:extLst>
            </p:cNvPr>
            <p:cNvSpPr/>
            <p:nvPr/>
          </p:nvSpPr>
          <p:spPr>
            <a:xfrm>
              <a:off x="4210050" y="2716530"/>
              <a:ext cx="331469" cy="2263140"/>
            </a:xfrm>
            <a:prstGeom prst="lef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31866645-735E-4070-A293-0E88819874F1}"/>
                </a:ext>
              </a:extLst>
            </p:cNvPr>
            <p:cNvSpPr/>
            <p:nvPr/>
          </p:nvSpPr>
          <p:spPr>
            <a:xfrm rot="10800000" flipH="1">
              <a:off x="3721711" y="1481377"/>
              <a:ext cx="819807" cy="320927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Left Brace 9">
              <a:extLst>
                <a:ext uri="{FF2B5EF4-FFF2-40B4-BE49-F238E27FC236}">
                  <a16:creationId xmlns:a16="http://schemas.microsoft.com/office/drawing/2014/main" id="{CBBDD3C3-A61A-4C05-9718-C756FAAEF369}"/>
                </a:ext>
              </a:extLst>
            </p:cNvPr>
            <p:cNvSpPr/>
            <p:nvPr/>
          </p:nvSpPr>
          <p:spPr>
            <a:xfrm flipH="1">
              <a:off x="6178866" y="1802304"/>
              <a:ext cx="331469" cy="544656"/>
            </a:xfrm>
            <a:prstGeom prst="lef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C32929B-726C-423C-88D8-DBF67ACEC0CE}"/>
                </a:ext>
              </a:extLst>
            </p:cNvPr>
            <p:cNvCxnSpPr>
              <a:cxnSpLocks/>
            </p:cNvCxnSpPr>
            <p:nvPr/>
          </p:nvCxnSpPr>
          <p:spPr>
            <a:xfrm>
              <a:off x="5966460" y="2496503"/>
              <a:ext cx="497204" cy="395287"/>
            </a:xfrm>
            <a:prstGeom prst="line">
              <a:avLst/>
            </a:prstGeom>
            <a:ln w="28575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9632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A4F7E-90C5-4F9B-A35C-FB7EF9594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82" t="54213" r="75" b="10791"/>
          <a:stretch/>
        </p:blipFill>
        <p:spPr>
          <a:xfrm>
            <a:off x="2689933" y="2114667"/>
            <a:ext cx="7257495" cy="36753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1D559D-8287-43D4-876A-29BDEC9BBE9E}"/>
              </a:ext>
            </a:extLst>
          </p:cNvPr>
          <p:cNvSpPr/>
          <p:nvPr/>
        </p:nvSpPr>
        <p:spPr>
          <a:xfrm>
            <a:off x="2750312" y="2431673"/>
            <a:ext cx="7135368" cy="31927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B1F9DA-4476-4549-869F-7B52BB5F578F}"/>
              </a:ext>
            </a:extLst>
          </p:cNvPr>
          <p:cNvSpPr txBox="1"/>
          <p:nvPr/>
        </p:nvSpPr>
        <p:spPr>
          <a:xfrm>
            <a:off x="292963" y="3048536"/>
            <a:ext cx="2294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Table with HiChIP/</a:t>
            </a:r>
            <a:r>
              <a:rPr lang="en-US" sz="1600" b="1" dirty="0" err="1"/>
              <a:t>HiC</a:t>
            </a:r>
            <a:br>
              <a:rPr lang="en-US" sz="1600" b="1" dirty="0"/>
            </a:br>
            <a:r>
              <a:rPr lang="en-US" sz="1600" b="1" dirty="0"/>
              <a:t>samples &amp; loop calls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72E1E4-D2B2-4151-9721-7E9428DB94F5}"/>
              </a:ext>
            </a:extLst>
          </p:cNvPr>
          <p:cNvCxnSpPr>
            <a:cxnSpLocks/>
          </p:cNvCxnSpPr>
          <p:nvPr/>
        </p:nvCxnSpPr>
        <p:spPr>
          <a:xfrm>
            <a:off x="1620262" y="1839789"/>
            <a:ext cx="1565523" cy="332864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FE6DCA-A64F-4D82-9496-30D3C077BAE6}"/>
              </a:ext>
            </a:extLst>
          </p:cNvPr>
          <p:cNvCxnSpPr>
            <a:cxnSpLocks/>
          </p:cNvCxnSpPr>
          <p:nvPr/>
        </p:nvCxnSpPr>
        <p:spPr>
          <a:xfrm>
            <a:off x="3237129" y="1612675"/>
            <a:ext cx="808846" cy="544698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D58215-ADB6-4638-B2FF-013EE3918181}"/>
              </a:ext>
            </a:extLst>
          </p:cNvPr>
          <p:cNvCxnSpPr>
            <a:cxnSpLocks/>
          </p:cNvCxnSpPr>
          <p:nvPr/>
        </p:nvCxnSpPr>
        <p:spPr>
          <a:xfrm>
            <a:off x="4662380" y="1719989"/>
            <a:ext cx="258193" cy="433237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73E214-E6FE-4D8D-91BE-D9A307CB7D5F}"/>
              </a:ext>
            </a:extLst>
          </p:cNvPr>
          <p:cNvCxnSpPr>
            <a:cxnSpLocks/>
          </p:cNvCxnSpPr>
          <p:nvPr/>
        </p:nvCxnSpPr>
        <p:spPr>
          <a:xfrm>
            <a:off x="5714755" y="1671918"/>
            <a:ext cx="0" cy="485455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852C7B-C8C4-453D-9244-DD0F61BE9DCA}"/>
              </a:ext>
            </a:extLst>
          </p:cNvPr>
          <p:cNvCxnSpPr>
            <a:cxnSpLocks/>
          </p:cNvCxnSpPr>
          <p:nvPr/>
        </p:nvCxnSpPr>
        <p:spPr>
          <a:xfrm flipH="1">
            <a:off x="6514856" y="1719989"/>
            <a:ext cx="262457" cy="437384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0DB98E-9F93-40A3-95E1-A001D98123F8}"/>
              </a:ext>
            </a:extLst>
          </p:cNvPr>
          <p:cNvCxnSpPr>
            <a:cxnSpLocks/>
          </p:cNvCxnSpPr>
          <p:nvPr/>
        </p:nvCxnSpPr>
        <p:spPr>
          <a:xfrm flipH="1">
            <a:off x="7571496" y="1557295"/>
            <a:ext cx="940492" cy="600078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3BA5FFA-89B4-4AD7-8AB9-EEEB339F25FC}"/>
              </a:ext>
            </a:extLst>
          </p:cNvPr>
          <p:cNvSpPr txBox="1"/>
          <p:nvPr/>
        </p:nvSpPr>
        <p:spPr>
          <a:xfrm>
            <a:off x="13853" y="1530823"/>
            <a:ext cx="1884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Copy table</a:t>
            </a:r>
            <a:br>
              <a:rPr lang="en-US" sz="1200" dirty="0"/>
            </a:br>
            <a:r>
              <a:rPr lang="en-US" sz="1200" dirty="0"/>
              <a:t>to clipboard or</a:t>
            </a:r>
            <a:br>
              <a:rPr lang="en-US" sz="1200" dirty="0"/>
            </a:br>
            <a:r>
              <a:rPr lang="en-US" sz="1200" dirty="0"/>
              <a:t>save to CSV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1DCA04-D736-4B21-910F-0CE3C3F1509B}"/>
              </a:ext>
            </a:extLst>
          </p:cNvPr>
          <p:cNvSpPr txBox="1"/>
          <p:nvPr/>
        </p:nvSpPr>
        <p:spPr>
          <a:xfrm>
            <a:off x="2044121" y="971103"/>
            <a:ext cx="144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Hide/show columns</a:t>
            </a:r>
            <a:br>
              <a:rPr lang="en-US" sz="1200" dirty="0"/>
            </a:br>
            <a:r>
              <a:rPr lang="en-US" sz="1200" dirty="0"/>
              <a:t>from table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C3AAF8-51EF-48F7-A467-9807C1BDB9B0}"/>
              </a:ext>
            </a:extLst>
          </p:cNvPr>
          <p:cNvSpPr txBox="1"/>
          <p:nvPr/>
        </p:nvSpPr>
        <p:spPr>
          <a:xfrm>
            <a:off x="3454520" y="971103"/>
            <a:ext cx="144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Clear the </a:t>
            </a:r>
            <a:br>
              <a:rPr lang="en-US" sz="1200" dirty="0"/>
            </a:br>
            <a:r>
              <a:rPr lang="en-US" sz="1200" dirty="0"/>
              <a:t>browser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DEB812-8B75-4992-92E5-6D7C252154D0}"/>
              </a:ext>
            </a:extLst>
          </p:cNvPr>
          <p:cNvSpPr txBox="1"/>
          <p:nvPr/>
        </p:nvSpPr>
        <p:spPr>
          <a:xfrm>
            <a:off x="4953758" y="971103"/>
            <a:ext cx="144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Clear the </a:t>
            </a:r>
            <a:br>
              <a:rPr lang="en-US" sz="1200" dirty="0"/>
            </a:br>
            <a:r>
              <a:rPr lang="en-US" sz="1200" dirty="0"/>
              <a:t>sample selection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720ED6-ACF4-44B6-BF3C-EB99553BDD78}"/>
              </a:ext>
            </a:extLst>
          </p:cNvPr>
          <p:cNvSpPr txBox="1"/>
          <p:nvPr/>
        </p:nvSpPr>
        <p:spPr>
          <a:xfrm>
            <a:off x="6401355" y="878770"/>
            <a:ext cx="1447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Download tracks from selected samples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EEE67B-C5BB-432A-A754-10133D2DB0C4}"/>
              </a:ext>
            </a:extLst>
          </p:cNvPr>
          <p:cNvSpPr txBox="1"/>
          <p:nvPr/>
        </p:nvSpPr>
        <p:spPr>
          <a:xfrm>
            <a:off x="8295292" y="878770"/>
            <a:ext cx="1447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Download </a:t>
            </a:r>
            <a:r>
              <a:rPr lang="en-US" sz="1200" dirty="0" err="1"/>
              <a:t>WashU</a:t>
            </a:r>
            <a:r>
              <a:rPr lang="en-US" sz="1200" dirty="0"/>
              <a:t> hub for selected samples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84D6ED-189C-4398-B245-99B08528A094}"/>
              </a:ext>
            </a:extLst>
          </p:cNvPr>
          <p:cNvSpPr txBox="1"/>
          <p:nvPr/>
        </p:nvSpPr>
        <p:spPr>
          <a:xfrm>
            <a:off x="10387587" y="1623156"/>
            <a:ext cx="144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Visualize selected samples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5800CA2-3988-4F5F-B7A4-8AC28AF9E936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8650941" y="1853989"/>
            <a:ext cx="1736646" cy="412115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7495F1A2-CC07-42BB-BDC2-EA074870561A}"/>
              </a:ext>
            </a:extLst>
          </p:cNvPr>
          <p:cNvSpPr/>
          <p:nvPr/>
        </p:nvSpPr>
        <p:spPr>
          <a:xfrm rot="10800000">
            <a:off x="9568437" y="4368799"/>
            <a:ext cx="963609" cy="1053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B3BA57F6-73E0-4C86-9E30-685F91D27A87}"/>
              </a:ext>
            </a:extLst>
          </p:cNvPr>
          <p:cNvSpPr/>
          <p:nvPr/>
        </p:nvSpPr>
        <p:spPr>
          <a:xfrm rot="10800000">
            <a:off x="9568437" y="4639703"/>
            <a:ext cx="963609" cy="1053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A832D78-AD38-4F80-B2F2-099A858AA99C}"/>
              </a:ext>
            </a:extLst>
          </p:cNvPr>
          <p:cNvSpPr txBox="1"/>
          <p:nvPr/>
        </p:nvSpPr>
        <p:spPr>
          <a:xfrm>
            <a:off x="10575846" y="4251279"/>
            <a:ext cx="1447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Select samples</a:t>
            </a:r>
            <a:br>
              <a:rPr lang="en-US" sz="1200" dirty="0"/>
            </a:br>
            <a:r>
              <a:rPr lang="en-US" sz="1200" dirty="0"/>
              <a:t>for interactive functions</a:t>
            </a:r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D42F8B21-8FAE-4E56-B912-D6B9466296F9}"/>
              </a:ext>
            </a:extLst>
          </p:cNvPr>
          <p:cNvSpPr/>
          <p:nvPr/>
        </p:nvSpPr>
        <p:spPr>
          <a:xfrm>
            <a:off x="2044121" y="4897610"/>
            <a:ext cx="963609" cy="1053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45AC790-24E7-4D70-B8D9-A3F1A988852A}"/>
              </a:ext>
            </a:extLst>
          </p:cNvPr>
          <p:cNvSpPr txBox="1"/>
          <p:nvPr/>
        </p:nvSpPr>
        <p:spPr>
          <a:xfrm>
            <a:off x="503535" y="4635221"/>
            <a:ext cx="1447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Click on sample link to visit sample summary page</a:t>
            </a:r>
          </a:p>
        </p:txBody>
      </p:sp>
    </p:spTree>
    <p:extLst>
      <p:ext uri="{BB962C8B-B14F-4D97-AF65-F5344CB8AC3E}">
        <p14:creationId xmlns:p14="http://schemas.microsoft.com/office/powerpoint/2010/main" val="604137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FEC8C9B8-ADDB-482B-ABA4-F326039BB04F}"/>
              </a:ext>
            </a:extLst>
          </p:cNvPr>
          <p:cNvGrpSpPr/>
          <p:nvPr/>
        </p:nvGrpSpPr>
        <p:grpSpPr>
          <a:xfrm>
            <a:off x="382661" y="1024983"/>
            <a:ext cx="11426679" cy="4808034"/>
            <a:chOff x="230576" y="901381"/>
            <a:chExt cx="11426679" cy="48080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EAA4F7E-90C5-4F9B-A35C-FB7EF9594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047" b="59945"/>
            <a:stretch/>
          </p:blipFill>
          <p:spPr>
            <a:xfrm>
              <a:off x="535763" y="1518081"/>
              <a:ext cx="8666455" cy="31515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1286859-A968-4647-B2D9-AE5EE20C831F}"/>
                </a:ext>
              </a:extLst>
            </p:cNvPr>
            <p:cNvSpPr/>
            <p:nvPr/>
          </p:nvSpPr>
          <p:spPr>
            <a:xfrm>
              <a:off x="591661" y="1806389"/>
              <a:ext cx="8171181" cy="33617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427A81-C190-4A3A-AF21-82D25C88EC24}"/>
                </a:ext>
              </a:extLst>
            </p:cNvPr>
            <p:cNvSpPr/>
            <p:nvPr/>
          </p:nvSpPr>
          <p:spPr>
            <a:xfrm>
              <a:off x="638597" y="2698377"/>
              <a:ext cx="8200446" cy="147917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512292C-1083-4BB3-92F9-DB95BF78EEA4}"/>
                </a:ext>
              </a:extLst>
            </p:cNvPr>
            <p:cNvSpPr/>
            <p:nvPr/>
          </p:nvSpPr>
          <p:spPr>
            <a:xfrm>
              <a:off x="8839042" y="1940859"/>
              <a:ext cx="322879" cy="238909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5CF798D-C923-485E-AC97-C89CD0AB91C6}"/>
                </a:ext>
              </a:extLst>
            </p:cNvPr>
            <p:cNvSpPr txBox="1"/>
            <p:nvPr/>
          </p:nvSpPr>
          <p:spPr>
            <a:xfrm>
              <a:off x="10209658" y="1920552"/>
              <a:ext cx="14475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Meta data for each track including resolution, method and pulldown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8331497-99A7-43DC-87B8-8C073AB8E66D}"/>
                </a:ext>
              </a:extLst>
            </p:cNvPr>
            <p:cNvSpPr txBox="1"/>
            <p:nvPr/>
          </p:nvSpPr>
          <p:spPr>
            <a:xfrm>
              <a:off x="230576" y="5247750"/>
              <a:ext cx="3548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Two gene tracks. One derived from the MANE selection and the other from GENCODE v30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4E1FE6-1017-44B8-9FB8-803743AA3422}"/>
                </a:ext>
              </a:extLst>
            </p:cNvPr>
            <p:cNvSpPr txBox="1"/>
            <p:nvPr/>
          </p:nvSpPr>
          <p:spPr>
            <a:xfrm>
              <a:off x="5452434" y="901381"/>
              <a:ext cx="35480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Navigation buttons for the </a:t>
              </a:r>
              <a:r>
                <a:rPr lang="en-US" sz="1200" dirty="0" err="1"/>
                <a:t>WashU</a:t>
              </a:r>
              <a:r>
                <a:rPr lang="en-US" sz="1200" dirty="0"/>
                <a:t> Browser</a:t>
              </a: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9ED8355A-3091-437E-9471-17F00A17591F}"/>
                </a:ext>
              </a:extLst>
            </p:cNvPr>
            <p:cNvSpPr/>
            <p:nvPr/>
          </p:nvSpPr>
          <p:spPr>
            <a:xfrm rot="10800000">
              <a:off x="9380518" y="2230717"/>
              <a:ext cx="731520" cy="10533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9861912B-60B8-4B66-9B05-96DFE3B4E003}"/>
                </a:ext>
              </a:extLst>
            </p:cNvPr>
            <p:cNvSpPr/>
            <p:nvPr/>
          </p:nvSpPr>
          <p:spPr>
            <a:xfrm rot="5400000">
              <a:off x="6997857" y="1378711"/>
              <a:ext cx="548640" cy="914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D8EA38A1-CAFC-4DBD-9AED-322241070C90}"/>
                </a:ext>
              </a:extLst>
            </p:cNvPr>
            <p:cNvSpPr/>
            <p:nvPr/>
          </p:nvSpPr>
          <p:spPr>
            <a:xfrm rot="16200000">
              <a:off x="2697" y="4283870"/>
              <a:ext cx="1737360" cy="914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2433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2137</TotalTime>
  <Words>618</Words>
  <Application>Microsoft Office PowerPoint</Application>
  <PresentationFormat>Widescreen</PresentationFormat>
  <Paragraphs>94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Joaquin Reyna</dc:creator>
  <cp:lastModifiedBy>Joaquin Reyna</cp:lastModifiedBy>
  <cp:revision>60</cp:revision>
  <dcterms:created xsi:type="dcterms:W3CDTF">2025-01-13T16:50:22Z</dcterms:created>
  <dcterms:modified xsi:type="dcterms:W3CDTF">2025-01-27T18:24:58Z</dcterms:modified>
</cp:coreProperties>
</file>